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58"/>
  </p:notesMasterIdLst>
  <p:handoutMasterIdLst>
    <p:handoutMasterId r:id="rId59"/>
  </p:handoutMasterIdLst>
  <p:sldIdLst>
    <p:sldId id="259" r:id="rId2"/>
    <p:sldId id="319" r:id="rId3"/>
    <p:sldId id="315" r:id="rId4"/>
    <p:sldId id="261" r:id="rId5"/>
    <p:sldId id="262" r:id="rId6"/>
    <p:sldId id="263" r:id="rId7"/>
    <p:sldId id="264" r:id="rId8"/>
    <p:sldId id="265" r:id="rId9"/>
    <p:sldId id="266" r:id="rId10"/>
    <p:sldId id="320" r:id="rId11"/>
    <p:sldId id="321" r:id="rId12"/>
    <p:sldId id="322" r:id="rId13"/>
    <p:sldId id="270" r:id="rId14"/>
    <p:sldId id="271" r:id="rId15"/>
    <p:sldId id="272" r:id="rId16"/>
    <p:sldId id="273" r:id="rId17"/>
    <p:sldId id="323" r:id="rId18"/>
    <p:sldId id="324" r:id="rId19"/>
    <p:sldId id="32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29" r:id="rId35"/>
    <p:sldId id="292" r:id="rId36"/>
    <p:sldId id="293" r:id="rId37"/>
    <p:sldId id="331" r:id="rId38"/>
    <p:sldId id="336" r:id="rId39"/>
    <p:sldId id="296" r:id="rId40"/>
    <p:sldId id="297" r:id="rId41"/>
    <p:sldId id="339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41" r:id="rId54"/>
    <p:sldId id="311" r:id="rId55"/>
    <p:sldId id="312" r:id="rId56"/>
    <p:sldId id="313" r:id="rId57"/>
  </p:sldIdLst>
  <p:sldSz cx="9144000" cy="5143500" type="screen16x9"/>
  <p:notesSz cx="6858000" cy="91011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orient="horz" pos="2516" userDrawn="1">
          <p15:clr>
            <a:srgbClr val="A4A3A4"/>
          </p15:clr>
        </p15:guide>
        <p15:guide id="3" orient="horz" pos="83" userDrawn="1">
          <p15:clr>
            <a:srgbClr val="A4A3A4"/>
          </p15:clr>
        </p15:guide>
        <p15:guide id="4" orient="horz" pos="156" userDrawn="1">
          <p15:clr>
            <a:srgbClr val="A4A3A4"/>
          </p15:clr>
        </p15:guide>
        <p15:guide id="5" orient="horz" pos="448" userDrawn="1">
          <p15:clr>
            <a:srgbClr val="A4A3A4"/>
          </p15:clr>
        </p15:guide>
        <p15:guide id="6" orient="horz" pos="806" userDrawn="1">
          <p15:clr>
            <a:srgbClr val="A4A3A4"/>
          </p15:clr>
        </p15:guide>
        <p15:guide id="7" orient="horz" pos="907" userDrawn="1">
          <p15:clr>
            <a:srgbClr val="A4A3A4"/>
          </p15:clr>
        </p15:guide>
        <p15:guide id="8" pos="2871" userDrawn="1">
          <p15:clr>
            <a:srgbClr val="A4A3A4"/>
          </p15:clr>
        </p15:guide>
        <p15:guide id="9" pos="575" userDrawn="1">
          <p15:clr>
            <a:srgbClr val="A4A3A4"/>
          </p15:clr>
        </p15:guide>
        <p15:guide id="10" pos="5621" userDrawn="1">
          <p15:clr>
            <a:srgbClr val="A4A3A4"/>
          </p15:clr>
        </p15:guide>
        <p15:guide id="11" pos="5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7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67">
          <p15:clr>
            <a:srgbClr val="A4A3A4"/>
          </p15:clr>
        </p15:guide>
        <p15:guide id="5" orient="horz" pos="3805">
          <p15:clr>
            <a:srgbClr val="A4A3A4"/>
          </p15:clr>
        </p15:guide>
        <p15:guide id="6" pos="16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an Leffingwell" initials="D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clrMru>
    <a:srgbClr val="E6E6E6"/>
    <a:srgbClr val="FFFFFF"/>
    <a:srgbClr val="D6763E"/>
    <a:srgbClr val="818386"/>
    <a:srgbClr val="FFFF89"/>
    <a:srgbClr val="595959"/>
    <a:srgbClr val="336600"/>
    <a:srgbClr val="FF9966"/>
    <a:srgbClr val="A5002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6" autoAdjust="0"/>
    <p:restoredTop sz="87547" autoAdjust="0"/>
  </p:normalViewPr>
  <p:slideViewPr>
    <p:cSldViewPr snapToGrid="0">
      <p:cViewPr>
        <p:scale>
          <a:sx n="153" d="100"/>
          <a:sy n="153" d="100"/>
        </p:scale>
        <p:origin x="1088" y="216"/>
      </p:cViewPr>
      <p:guideLst>
        <p:guide orient="horz" pos="1616"/>
        <p:guide orient="horz" pos="2516"/>
        <p:guide orient="horz" pos="83"/>
        <p:guide orient="horz" pos="156"/>
        <p:guide orient="horz" pos="448"/>
        <p:guide orient="horz" pos="806"/>
        <p:guide orient="horz" pos="907"/>
        <p:guide pos="2871"/>
        <p:guide pos="575"/>
        <p:guide pos="5621"/>
        <p:guide pos="51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146" d="100"/>
          <a:sy n="146" d="100"/>
        </p:scale>
        <p:origin x="5344" y="184"/>
      </p:cViewPr>
      <p:guideLst>
        <p:guide orient="horz" pos="2867"/>
        <p:guide pos="2160"/>
        <p:guide orient="horz" pos="2160"/>
        <p:guide pos="2867"/>
        <p:guide orient="horz" pos="3805"/>
        <p:guide pos="16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commentAuthors" Target="commentAuthor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44502"/>
            <a:ext cx="2971800" cy="4550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F4816-14EF-D641-A5AB-1D409B5B8E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71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5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5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5713E-A514-4470-823F-2D78992CD43C}" type="datetimeFigureOut">
              <a:rPr lang="en-US" smtClean="0"/>
              <a:pPr/>
              <a:t>6/21/17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82625"/>
            <a:ext cx="6067425" cy="3413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5287" y="4323041"/>
            <a:ext cx="6067425" cy="4095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44502"/>
            <a:ext cx="2971800" cy="4550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44502"/>
            <a:ext cx="2971800" cy="4550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B2F42-7EB3-426A-AE0F-BE645EFDC3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7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47ED0-B9FE-B543-8601-68ECE36990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80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3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 is a mindset, a culture, and a set of technical practices. It provides communication, integration, automation, and close cooperation among all the people needed to plan, develop, test, deploy, release, and maintain a Solution.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Services</a:t>
            </a:r>
            <a:r>
              <a:rPr lang="en-US" baseline="0" dirty="0" smtClean="0"/>
              <a:t> includes </a:t>
            </a:r>
            <a:r>
              <a:rPr lang="en-US" dirty="0" smtClean="0"/>
              <a:t>fulfilling user requests, resolving service failures, fixing problems, as well as carrying out routine operational tasks</a:t>
            </a:r>
          </a:p>
          <a:p>
            <a:endParaRPr lang="en-US" dirty="0" smtClean="0"/>
          </a:p>
          <a:p>
            <a:r>
              <a:rPr lang="en-US" dirty="0" smtClean="0"/>
              <a:t>Disconnect between Dev and Ops</a:t>
            </a:r>
          </a:p>
          <a:p>
            <a:r>
              <a:rPr lang="en-US" dirty="0" smtClean="0"/>
              <a:t>Conflicts and inefficiencies</a:t>
            </a:r>
          </a:p>
          <a:p>
            <a:endParaRPr lang="en-US" dirty="0" smtClean="0"/>
          </a:p>
          <a:p>
            <a:r>
              <a:rPr lang="en-US" dirty="0" smtClean="0"/>
              <a:t>Devs don't deploy software consistently</a:t>
            </a:r>
          </a:p>
          <a:p>
            <a:r>
              <a:rPr lang="en-US" dirty="0" smtClean="0"/>
              <a:t>Ops are motivated to resist change to keep things stable</a:t>
            </a:r>
          </a:p>
          <a:p>
            <a:endParaRPr lang="en-US" dirty="0" smtClean="0"/>
          </a:p>
          <a:p>
            <a:r>
              <a:rPr lang="en-US" dirty="0" smtClean="0"/>
              <a:t>Development process is often agile</a:t>
            </a:r>
          </a:p>
          <a:p>
            <a:r>
              <a:rPr lang="en-US" dirty="0" smtClean="0"/>
              <a:t>Operations process is mainly waterfall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66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73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33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22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4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 defTabSz="914303">
              <a:buFont typeface="Arial"/>
              <a:buChar char="•"/>
              <a:defRPr/>
            </a:pPr>
            <a:r>
              <a:rPr lang="en-US" b="0" dirty="0" smtClean="0"/>
              <a:t>Lean is not a black and white.</a:t>
            </a:r>
            <a:r>
              <a:rPr lang="en-US" b="0" baseline="0" dirty="0" smtClean="0"/>
              <a:t>  </a:t>
            </a:r>
            <a:r>
              <a:rPr lang="en-US" b="0" dirty="0" smtClean="0"/>
              <a:t>There is a connection between the transaction and holding costs.</a:t>
            </a:r>
            <a:r>
              <a:rPr lang="en-US" b="0" baseline="0" dirty="0" smtClean="0"/>
              <a:t> You can see how the transaction cost changes by the size of the batch. </a:t>
            </a:r>
            <a:br>
              <a:rPr lang="en-US" b="0" baseline="0" dirty="0" smtClean="0"/>
            </a:br>
            <a:endParaRPr lang="en-US" b="0" baseline="0" dirty="0" smtClean="0"/>
          </a:p>
          <a:p>
            <a:pPr marL="171450" indent="-171450" defTabSz="914303">
              <a:buFont typeface="Arial"/>
              <a:buChar char="•"/>
              <a:defRPr/>
            </a:pPr>
            <a:r>
              <a:rPr lang="en-US" b="0" baseline="0" dirty="0" smtClean="0"/>
              <a:t>The more items I transfer at once, the lower the overall transaction cost is. On the other hand, the more items I have in a batch, the larger my inventories are, which increases the holding cost. </a:t>
            </a:r>
            <a:br>
              <a:rPr lang="en-US" b="0" baseline="0" dirty="0" smtClean="0"/>
            </a:br>
            <a:endParaRPr lang="en-US" b="0" baseline="0" dirty="0" smtClean="0"/>
          </a:p>
          <a:p>
            <a:pPr marL="171450" indent="-171450" defTabSz="914303">
              <a:buFont typeface="Arial"/>
              <a:buChar char="•"/>
              <a:defRPr/>
            </a:pPr>
            <a:r>
              <a:rPr lang="en-US" b="0" baseline="0" dirty="0" smtClean="0"/>
              <a:t>The optimal batch size is at the minimum of the aggregation of the transaction and holding costs. The aggregated values form a U-Curve, and it’s not an exact science, rather, a sweet spot. </a:t>
            </a:r>
          </a:p>
          <a:p>
            <a:pPr marL="0" marR="0" indent="0" algn="l" defTabSz="9143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="0" baseline="0" dirty="0" smtClean="0"/>
          </a:p>
          <a:p>
            <a:pPr marL="0" indent="0" defTabSz="914303">
              <a:buFont typeface="Arial"/>
              <a:buNone/>
              <a:defRPr/>
            </a:pPr>
            <a:endParaRPr lang="en-US" b="0" baseline="0" dirty="0" smtClean="0"/>
          </a:p>
          <a:p>
            <a:pPr marL="0" indent="0" defTabSz="914303">
              <a:buFont typeface="Arial"/>
              <a:buNone/>
              <a:defRPr/>
            </a:pPr>
            <a:r>
              <a:rPr lang="en-US" b="0" baseline="0" dirty="0" smtClean="0"/>
              <a:t>More Examples: </a:t>
            </a:r>
            <a:endParaRPr lang="en-US" b="0" dirty="0" smtClean="0"/>
          </a:p>
          <a:p>
            <a:pPr marL="0" indent="0" defTabSz="914303">
              <a:buFont typeface="Arial"/>
              <a:buNone/>
              <a:defRPr/>
            </a:pPr>
            <a:endParaRPr lang="en-US" b="0" dirty="0" smtClean="0"/>
          </a:p>
          <a:p>
            <a:pPr marL="171450" indent="-171450" defTabSz="914303">
              <a:buFont typeface="Arial"/>
              <a:buChar char="•"/>
              <a:defRPr/>
            </a:pPr>
            <a:r>
              <a:rPr lang="en-US" b="0" dirty="0" smtClean="0"/>
              <a:t>U-Curve</a:t>
            </a:r>
            <a:r>
              <a:rPr lang="en-US" b="0" baseline="0" dirty="0" smtClean="0"/>
              <a:t> illustrates the number of batch sizes</a:t>
            </a:r>
          </a:p>
          <a:p>
            <a:pPr marL="171450" indent="-171450" defTabSz="914303">
              <a:buFont typeface="Arial"/>
              <a:buChar char="•"/>
              <a:defRPr/>
            </a:pPr>
            <a:endParaRPr lang="en-US" b="0" baseline="0" dirty="0" smtClean="0"/>
          </a:p>
          <a:p>
            <a:pPr marL="171450" indent="-171450" defTabSz="914303">
              <a:buFont typeface="Arial"/>
              <a:buChar char="•"/>
              <a:defRPr/>
            </a:pPr>
            <a:r>
              <a:rPr lang="en-US" b="0" dirty="0" smtClean="0"/>
              <a:t>U-Curve</a:t>
            </a:r>
            <a:r>
              <a:rPr lang="en-US" b="0" baseline="0" dirty="0" smtClean="0"/>
              <a:t> </a:t>
            </a:r>
            <a:r>
              <a:rPr lang="en-US" b="0" dirty="0" smtClean="0"/>
              <a:t>Optimization</a:t>
            </a:r>
            <a:r>
              <a:rPr lang="en-US" b="0" baseline="0" dirty="0" smtClean="0"/>
              <a:t> is a common effect in Lean, it highlights trade-offs which vary by context. Must understand transaction and holding costs.</a:t>
            </a:r>
            <a:br>
              <a:rPr lang="en-US" b="0" baseline="0" dirty="0" smtClean="0"/>
            </a:br>
            <a:endParaRPr lang="en-US" b="0" baseline="0" dirty="0" smtClean="0"/>
          </a:p>
          <a:p>
            <a:pPr marL="171450" indent="-171450" defTabSz="914303">
              <a:buFont typeface="Arial"/>
              <a:buChar char="•"/>
              <a:defRPr/>
            </a:pPr>
            <a:r>
              <a:rPr lang="en-US" b="0" baseline="0" dirty="0" smtClean="0"/>
              <a:t>Applies to collocation since there are greater holding costs due to batching and lower transaction costs. Want the intersection.</a:t>
            </a:r>
            <a:br>
              <a:rPr lang="en-US" b="0" baseline="0" dirty="0" smtClean="0"/>
            </a:br>
            <a:endParaRPr lang="en-US" b="0" baseline="0" dirty="0" smtClean="0"/>
          </a:p>
          <a:p>
            <a:pPr marL="171450" indent="-171450" defTabSz="914303">
              <a:buFont typeface="Arial"/>
              <a:buChar char="•"/>
              <a:defRPr/>
            </a:pPr>
            <a:r>
              <a:rPr lang="en-US" b="0" baseline="0" dirty="0" smtClean="0"/>
              <a:t>Applies to Iteration length, number of stories in a Iteration, number of features in a PI, amount of code developed before check in etc. etc.</a:t>
            </a:r>
            <a:endParaRPr lang="en-US" b="0" dirty="0" smtClean="0"/>
          </a:p>
          <a:p>
            <a:pPr marL="0" indent="0" defTabSz="914303">
              <a:buFont typeface="Arial"/>
              <a:buNone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840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3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06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47ED0-B9FE-B543-8601-68ECE36990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8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Improve BP Usability</a:t>
            </a:r>
          </a:p>
          <a:p>
            <a:pPr marL="228600" indent="-228600">
              <a:buAutoNum type="arabicPeriod"/>
            </a:pPr>
            <a:r>
              <a:rPr lang="en-US" dirty="0" smtClean="0"/>
              <a:t>New Menu structure</a:t>
            </a:r>
          </a:p>
          <a:p>
            <a:pPr marL="228600" indent="-228600">
              <a:buAutoNum type="arabicPeriod"/>
            </a:pPr>
            <a:r>
              <a:rPr lang="en-US" dirty="0" smtClean="0"/>
              <a:t>New name for Big Picture</a:t>
            </a:r>
          </a:p>
          <a:p>
            <a:pPr marL="228600" indent="-228600">
              <a:buAutoNum type="arabicPeriod"/>
            </a:pPr>
            <a:r>
              <a:rPr lang="en-US" dirty="0" smtClean="0"/>
              <a:t>Configurable Framework</a:t>
            </a:r>
          </a:p>
          <a:p>
            <a:pPr marL="228600" indent="-228600">
              <a:buAutoNum type="arabicPeriod"/>
            </a:pPr>
            <a:r>
              <a:rPr lang="en-US" dirty="0" smtClean="0"/>
              <a:t>Spanning Palette</a:t>
            </a:r>
          </a:p>
          <a:p>
            <a:pPr marL="228600" indent="-228600">
              <a:buAutoNum type="arabicPeriod"/>
            </a:pPr>
            <a:r>
              <a:rPr lang="en-US" dirty="0" smtClean="0"/>
              <a:t>Lean UX</a:t>
            </a:r>
          </a:p>
          <a:p>
            <a:pPr marL="228600" indent="-228600">
              <a:buAutoNum type="arabicPeriod"/>
            </a:pPr>
            <a:r>
              <a:rPr lang="en-US" dirty="0" smtClean="0"/>
              <a:t>Continuous Delivery Pipeline</a:t>
            </a:r>
          </a:p>
          <a:p>
            <a:pPr marL="228600" indent="-228600">
              <a:buAutoNum type="arabicPeriod"/>
            </a:pPr>
            <a:r>
              <a:rPr lang="en-US" dirty="0" smtClean="0"/>
              <a:t>Scalable DevOps</a:t>
            </a:r>
          </a:p>
          <a:p>
            <a:pPr marL="228600" indent="-228600">
              <a:buAutoNum type="arabicPeriod"/>
            </a:pPr>
            <a:r>
              <a:rPr lang="en-US" dirty="0" smtClean="0"/>
              <a:t>Implementation Roadmap</a:t>
            </a:r>
          </a:p>
          <a:p>
            <a:pPr marL="228600" indent="-228600">
              <a:buAutoNum type="arabicPeriod"/>
            </a:pPr>
            <a:r>
              <a:rPr lang="en-US" dirty="0" smtClean="0"/>
              <a:t>SAFe Program Consultant</a:t>
            </a:r>
          </a:p>
          <a:p>
            <a:pPr marL="228600" indent="-228600">
              <a:buAutoNum type="arabicPeriod"/>
            </a:pPr>
            <a:r>
              <a:rPr lang="en-US" dirty="0" smtClean="0"/>
              <a:t>Epic - Lean-Startup</a:t>
            </a:r>
          </a:p>
          <a:p>
            <a:pPr marL="228600" indent="-228600">
              <a:buAutoNum type="arabicPeriod"/>
            </a:pPr>
            <a:r>
              <a:rPr lang="en-US" dirty="0" smtClean="0"/>
              <a:t>Other important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47ED0-B9FE-B543-8601-68ECE36990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70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</a:rPr>
              <a:t>Point when each topic will be covered in class</a:t>
            </a:r>
          </a:p>
          <a:p>
            <a:r>
              <a:rPr lang="en-US" dirty="0">
                <a:latin typeface="Calibri"/>
              </a:rPr>
              <a:t/>
            </a:r>
            <a:br>
              <a:rPr lang="en-US" dirty="0">
                <a:latin typeface="Calibri"/>
              </a:rPr>
            </a:b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90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47ED0-B9FE-B543-8601-68ECE36990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34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Lesson 1: Exploring the RTE Role and Responsibilities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8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Lesson 1: Exploring the RTE Role and Responsibilities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7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Lesson 1: Exploring the RTE Role and Responsibilities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30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Lesson 1: Exploring the RTE Role and Responsibilities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04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43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5-PPT-Master-Background-Textures_01-Cover-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384" cy="5157216"/>
          </a:xfrm>
          <a:prstGeom prst="rect">
            <a:avLst/>
          </a:prstGeom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1842" y="604648"/>
            <a:ext cx="8320501" cy="992981"/>
          </a:xfr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  <a:effectLst/>
        </p:spPr>
        <p:txBody>
          <a:bodyPr tIns="4572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400" b="0" i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71843" y="1626489"/>
            <a:ext cx="8320500" cy="392415"/>
          </a:xfr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  <a:effectLst/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tx2"/>
              </a:buClr>
              <a:buSzPct val="100000"/>
              <a:buFont typeface="Wingdings" pitchFamily="2" charset="2"/>
              <a:buNone/>
              <a:defRPr lang="en-US" altLang="en-US" sz="2200" b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791498" y="4861904"/>
            <a:ext cx="200084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© </a:t>
            </a:r>
            <a:r>
              <a:rPr lang="en-US" sz="75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Scaled </a:t>
            </a:r>
            <a:r>
              <a:rPr lang="en-US" sz="75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Agile, Inc. </a:t>
            </a:r>
            <a:endParaRPr lang="en-US" sz="75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5" name="Picture 14" descr="PPT-sized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47" y="4591426"/>
            <a:ext cx="2133600" cy="2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riation-Background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5-PPTBackgrounds_Blue-patter-Full-Sc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68383" cy="515721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© </a:t>
            </a:r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Scaled </a:t>
            </a:r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Agile, Inc</a:t>
            </a:r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.</a:t>
            </a:r>
            <a:endParaRPr lang="en-US" sz="6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6" name="Picture 5" descr="PPT-siz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4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ation-Background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5-PPTBackgrounds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1432" cy="516485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Scaled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Agile, Inc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5" name="Picture 4" descr="PPT-siz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7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ation-Background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5-PPTBackgrounds_Blue-patter-Full-Sc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"/>
            <a:ext cx="9217848" cy="5157216"/>
          </a:xfrm>
          <a:prstGeom prst="rect">
            <a:avLst/>
          </a:prstGeom>
        </p:spPr>
      </p:pic>
      <p:pic>
        <p:nvPicPr>
          <p:cNvPr id="18" name="Picture 17" descr="FlipChart-newShado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4" y="723582"/>
            <a:ext cx="8691586" cy="4522206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583948" y="1975007"/>
            <a:ext cx="7874252" cy="2776944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 sz="1600"/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defRPr sz="135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© </a:t>
            </a:r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Scaled </a:t>
            </a:r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Agile, Inc</a:t>
            </a:r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.</a:t>
            </a:r>
            <a:endParaRPr lang="en-US" sz="6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7" name="Picture 6" descr="PPT-siz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4.5-PPTBackgrounds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1432" cy="516485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1" y="2605366"/>
            <a:ext cx="9198919" cy="1467971"/>
          </a:xfrm>
          <a:prstGeom prst="rect">
            <a:avLst/>
          </a:prstGeom>
          <a:solidFill>
            <a:schemeClr val="accent5">
              <a:alpha val="88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71575"/>
            <a:ext cx="9144000" cy="1200150"/>
          </a:xfr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b" anchorCtr="0"/>
          <a:lstStyle>
            <a:lvl1pPr marL="0" indent="0" algn="ctr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None/>
              <a:defRPr lang="en-US" sz="6000" baseline="0" dirty="0" smtClean="0">
                <a:solidFill>
                  <a:schemeClr val="tx1">
                    <a:alpha val="89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Appendix #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25081"/>
            <a:ext cx="9144000" cy="1448256"/>
          </a:xfr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 anchorCtr="0"/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altLang="en-US" sz="3600" b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Appendix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Scaled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Agile, Inc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1" name="Picture 10" descr="PPT-siz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5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.5-PPTBackgrounds_Test-Yellow-Full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83875"/>
            <a:ext cx="9144000" cy="1775750"/>
          </a:xfr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3000" b="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© </a:t>
            </a:r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Scaled </a:t>
            </a:r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Agile, Inc</a:t>
            </a:r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.</a:t>
            </a:r>
            <a:endParaRPr lang="en-US" sz="6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7" name="Picture 6" descr="PPT-siz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7060" cy="3375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altLang="en-US" sz="2400" b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36" y="967054"/>
            <a:ext cx="8343900" cy="3838575"/>
          </a:xfrm>
        </p:spPr>
        <p:txBody>
          <a:bodyPr wrap="square">
            <a:noAutofit/>
          </a:bodyPr>
          <a:lstStyle>
            <a:lvl1pPr>
              <a:spcBef>
                <a:spcPts val="800"/>
              </a:spcBef>
              <a:spcAft>
                <a:spcPts val="800"/>
              </a:spcAft>
              <a:defRPr sz="20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buSzPct val="117000"/>
              <a:buFont typeface="Arial Black" pitchFamily="34" charset="0"/>
              <a:buChar char="–"/>
              <a:defRPr sz="1800">
                <a:solidFill>
                  <a:schemeClr val="tx1"/>
                </a:solidFill>
              </a:defRPr>
            </a:lvl2pPr>
            <a:lvl3pPr marL="771525" indent="-171450">
              <a:spcBef>
                <a:spcPts val="600"/>
              </a:spcBef>
              <a:spcAft>
                <a:spcPts val="600"/>
              </a:spcAft>
              <a:buSzPct val="117000"/>
              <a:buFont typeface="Lucida Grande"/>
              <a:buChar char="-"/>
              <a:defRPr sz="1800">
                <a:solidFill>
                  <a:schemeClr val="tx1"/>
                </a:solidFill>
              </a:defRPr>
            </a:lvl3pPr>
            <a:lvl4pPr>
              <a:buSzPct val="110000"/>
              <a:buFont typeface="Arial Black" pitchFamily="34" charset="0"/>
              <a:buChar char="–"/>
              <a:defRPr/>
            </a:lvl4pPr>
            <a:lvl5pPr>
              <a:buSzPct val="110000"/>
              <a:buFont typeface="Arial Black" pitchFamily="34" charset="0"/>
              <a:buChar char="–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42300" cy="3017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2400" b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136" y="959171"/>
            <a:ext cx="3886200" cy="3714750"/>
          </a:xfrm>
        </p:spPr>
        <p:txBody>
          <a:bodyPr>
            <a:noAutofit/>
          </a:bodyPr>
          <a:lstStyle>
            <a:lvl1pPr marL="219075" indent="-219075"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476250" indent="-171450"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2pPr>
            <a:lvl3pPr marL="685800" indent="-123825"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3pPr>
            <a:lvl4pPr marL="1027510" indent="-170260">
              <a:defRPr sz="1350">
                <a:solidFill>
                  <a:srgbClr val="3C3C3C"/>
                </a:solidFill>
              </a:defRPr>
            </a:lvl4pPr>
            <a:lvl5pPr marL="1246585" indent="-170260">
              <a:defRPr sz="1350">
                <a:solidFill>
                  <a:srgbClr val="3C3C3C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536" y="959171"/>
            <a:ext cx="3886200" cy="3714750"/>
          </a:xfrm>
        </p:spPr>
        <p:txBody>
          <a:bodyPr>
            <a:noAutofit/>
          </a:bodyPr>
          <a:lstStyle>
            <a:lvl1pPr marL="219075" indent="-219075"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561975" indent="-219075"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2pPr>
            <a:lvl3pPr marL="771525" indent="-171450"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3pPr>
            <a:lvl4pPr marL="1027510" indent="-170260">
              <a:defRPr sz="1200">
                <a:solidFill>
                  <a:srgbClr val="3C3C3C"/>
                </a:solidFill>
              </a:defRPr>
            </a:lvl4pPr>
            <a:lvl5pPr marL="1246585" indent="-170260">
              <a:defRPr sz="1200">
                <a:solidFill>
                  <a:srgbClr val="3C3C3C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71450"/>
            <a:ext cx="8328661" cy="3017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altLang="en-US" sz="2400" b="0" dirty="0">
                <a:solidFill>
                  <a:srgbClr val="5656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46051"/>
            <a:ext cx="8255000" cy="6191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</a:defRPr>
            </a:lvl1pPr>
            <a:lvl2pPr marL="352425" indent="0">
              <a:spcBef>
                <a:spcPts val="0"/>
              </a:spcBef>
              <a:spcAft>
                <a:spcPts val="0"/>
              </a:spcAft>
              <a:buNone/>
              <a:defRPr sz="1650"/>
            </a:lvl2pPr>
            <a:lvl3pPr marL="600075" indent="0">
              <a:spcBef>
                <a:spcPts val="0"/>
              </a:spcBef>
              <a:spcAft>
                <a:spcPts val="0"/>
              </a:spcAft>
              <a:buNone/>
              <a:defRPr sz="1650"/>
            </a:lvl3pPr>
            <a:lvl4pPr marL="857250" indent="0">
              <a:spcBef>
                <a:spcPts val="0"/>
              </a:spcBef>
              <a:spcAft>
                <a:spcPts val="0"/>
              </a:spcAft>
              <a:buNone/>
              <a:defRPr sz="1650"/>
            </a:lvl4pPr>
            <a:lvl5pPr marL="1076325" indent="0">
              <a:spcBef>
                <a:spcPts val="0"/>
              </a:spcBef>
              <a:spcAft>
                <a:spcPts val="0"/>
              </a:spcAft>
              <a:buNone/>
              <a:defRPr sz="1650"/>
            </a:lvl5pPr>
          </a:lstStyle>
          <a:p>
            <a:pPr lvl="0"/>
            <a:r>
              <a:rPr lang="en-US" dirty="0" smtClean="0"/>
              <a:t>Click to edit kicker box copy. Two lines max.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168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Kicker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46052"/>
            <a:ext cx="8255000" cy="49102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</a:defRPr>
            </a:lvl1pPr>
            <a:lvl2pPr marL="352425" indent="0">
              <a:spcBef>
                <a:spcPts val="0"/>
              </a:spcBef>
              <a:spcAft>
                <a:spcPts val="0"/>
              </a:spcAft>
              <a:buNone/>
              <a:defRPr sz="1650"/>
            </a:lvl2pPr>
            <a:lvl3pPr marL="600075" indent="0">
              <a:spcBef>
                <a:spcPts val="0"/>
              </a:spcBef>
              <a:spcAft>
                <a:spcPts val="0"/>
              </a:spcAft>
              <a:buNone/>
              <a:defRPr sz="1650"/>
            </a:lvl3pPr>
            <a:lvl4pPr marL="857250" indent="0">
              <a:spcBef>
                <a:spcPts val="0"/>
              </a:spcBef>
              <a:spcAft>
                <a:spcPts val="0"/>
              </a:spcAft>
              <a:buNone/>
              <a:defRPr sz="1650"/>
            </a:lvl4pPr>
            <a:lvl5pPr marL="1076325" indent="0">
              <a:spcBef>
                <a:spcPts val="0"/>
              </a:spcBef>
              <a:spcAft>
                <a:spcPts val="0"/>
              </a:spcAft>
              <a:buNone/>
              <a:defRPr sz="1650"/>
            </a:lvl5pPr>
          </a:lstStyle>
          <a:p>
            <a:pPr lvl="0"/>
            <a:r>
              <a:rPr lang="en-US" dirty="0" smtClean="0"/>
              <a:t>Click to edit kicker box copy. Two lines max.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04281" y="1530370"/>
            <a:ext cx="8279649" cy="317982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026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9144000" cy="471487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 smtClean="0"/>
          </a:p>
        </p:txBody>
      </p:sp>
    </p:spTree>
    <p:extLst>
      <p:ext uri="{BB962C8B-B14F-4D97-AF65-F5344CB8AC3E}">
        <p14:creationId xmlns:p14="http://schemas.microsoft.com/office/powerpoint/2010/main" val="419782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5-PPTBackgrounds_Hedaer-GraySkinny-reversed_Hedaer-GraySkinny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1196"/>
          </a:xfrm>
          <a:prstGeom prst="rect">
            <a:avLst/>
          </a:prstGeom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171450"/>
            <a:ext cx="8227061" cy="30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4136" y="936080"/>
            <a:ext cx="8267700" cy="373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Scaled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Agile, Inc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Picture 6" descr="PPT-sized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64" r:id="rId2"/>
    <p:sldLayoutId id="2147483723" r:id="rId3"/>
    <p:sldLayoutId id="2147483725" r:id="rId4"/>
    <p:sldLayoutId id="2147483726" r:id="rId5"/>
    <p:sldLayoutId id="2147483727" r:id="rId6"/>
    <p:sldLayoutId id="2147483761" r:id="rId7"/>
    <p:sldLayoutId id="2147483760" r:id="rId8"/>
    <p:sldLayoutId id="2147483763" r:id="rId9"/>
    <p:sldLayoutId id="2147483766" r:id="rId10"/>
    <p:sldLayoutId id="2147483756" r:id="rId11"/>
    <p:sldLayoutId id="214748375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altLang="en-US" sz="2400" b="0" dirty="0" smtClean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19075" indent="-219075" algn="l" rtl="0" eaLnBrk="1" fontAlgn="base" hangingPunct="1">
        <a:lnSpc>
          <a:spcPct val="110000"/>
        </a:lnSpc>
        <a:spcBef>
          <a:spcPts val="1200"/>
        </a:spcBef>
        <a:spcAft>
          <a:spcPts val="500"/>
        </a:spcAft>
        <a:buClr>
          <a:schemeClr val="bg1">
            <a:lumMod val="65000"/>
          </a:schemeClr>
        </a:buClr>
        <a:buSzPct val="100000"/>
        <a:buFont typeface="Webdings" pitchFamily="18" charset="2"/>
        <a:buChar char="4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1975" indent="-209550" algn="l" rtl="0" eaLnBrk="1" fontAlgn="base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17000"/>
        <a:buFont typeface="Lucida Grande"/>
        <a:buChar char="-"/>
        <a:defRPr sz="1800">
          <a:solidFill>
            <a:schemeClr val="tx1"/>
          </a:solidFill>
          <a:latin typeface="+mn-lt"/>
          <a:cs typeface="+mn-cs"/>
        </a:defRPr>
      </a:lvl2pPr>
      <a:lvl3pPr marL="771525" indent="-171450" algn="l" rtl="0" eaLnBrk="1" fontAlgn="base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10000"/>
        <a:buFont typeface="Lucida Grande"/>
        <a:buChar char="-"/>
        <a:defRPr lang="en-US" altLang="en-US" sz="1800" dirty="0" smtClean="0">
          <a:solidFill>
            <a:schemeClr val="tx1"/>
          </a:solidFill>
          <a:latin typeface="+mn-lt"/>
          <a:cs typeface="+mn-cs"/>
        </a:defRPr>
      </a:lvl3pPr>
      <a:lvl4pPr marL="1071563" indent="-214313" algn="l" rtl="0" eaLnBrk="1" fontAlgn="base" hangingPunct="1">
        <a:lnSpc>
          <a:spcPct val="110000"/>
        </a:lnSpc>
        <a:spcBef>
          <a:spcPts val="225"/>
        </a:spcBef>
        <a:spcAft>
          <a:spcPts val="225"/>
        </a:spcAft>
        <a:buClr>
          <a:schemeClr val="tx1">
            <a:lumMod val="75000"/>
            <a:lumOff val="25000"/>
          </a:schemeClr>
        </a:buClr>
        <a:buSzPct val="110000"/>
        <a:buFont typeface="Lucida Grande"/>
        <a:buChar char="-"/>
        <a:defRPr sz="1800" baseline="0">
          <a:solidFill>
            <a:schemeClr val="tx1"/>
          </a:solidFill>
          <a:latin typeface="+mn-lt"/>
          <a:cs typeface="+mn-cs"/>
        </a:defRPr>
      </a:lvl4pPr>
      <a:lvl5pPr marL="1246585" indent="-170260" algn="l" rtl="0" eaLnBrk="1" fontAlgn="base" hangingPunct="1">
        <a:lnSpc>
          <a:spcPct val="110000"/>
        </a:lnSpc>
        <a:spcBef>
          <a:spcPts val="225"/>
        </a:spcBef>
        <a:spcAft>
          <a:spcPts val="225"/>
        </a:spcAft>
        <a:buClr>
          <a:schemeClr val="tx1">
            <a:lumMod val="75000"/>
            <a:lumOff val="25000"/>
          </a:schemeClr>
        </a:buClr>
        <a:buSzPct val="110000"/>
        <a:buFont typeface="Arial Black" pitchFamily="34" charset="0"/>
        <a:buChar char="–"/>
        <a:defRPr sz="1800">
          <a:solidFill>
            <a:schemeClr val="tx1"/>
          </a:solidFill>
          <a:latin typeface="+mn-lt"/>
          <a:cs typeface="+mn-cs"/>
        </a:defRPr>
      </a:lvl5pPr>
      <a:lvl6pPr marL="15418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6pPr>
      <a:lvl7pPr marL="18847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7pPr>
      <a:lvl8pPr marL="22276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8pPr>
      <a:lvl9pPr marL="25705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microsoft.com/office/2007/relationships/hdphoto" Target="../media/hdphoto1.wdp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microsoft.com/office/2007/relationships/hdphoto" Target="../media/hdphoto1.wdp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microsoft.com/office/2007/relationships/hdphoto" Target="../media/hdphoto1.wdp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155" y="1057458"/>
            <a:ext cx="8320501" cy="992981"/>
          </a:xfrm>
        </p:spPr>
        <p:txBody>
          <a:bodyPr/>
          <a:lstStyle/>
          <a:p>
            <a:r>
              <a:rPr lang="en-US" dirty="0" smtClean="0"/>
              <a:t>What’s New in SAFe</a:t>
            </a:r>
            <a:r>
              <a:rPr lang="en-US" sz="2400" baseline="30000" dirty="0" smtClean="0"/>
              <a:t>®</a:t>
            </a:r>
            <a:r>
              <a:rPr lang="en-US" dirty="0" smtClean="0"/>
              <a:t> 4.5?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19918"/>
            <a:ext cx="9144000" cy="301625"/>
          </a:xfrm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Updated menu structure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2800" b="1" dirty="0" smtClean="0">
                <a:solidFill>
                  <a:schemeClr val="accent1"/>
                </a:solidFill>
              </a:rPr>
              <a:t>Implementation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2" y="992019"/>
            <a:ext cx="6086475" cy="3978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2" y="1960207"/>
            <a:ext cx="4315269" cy="30099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 bwMode="auto">
          <a:xfrm>
            <a:off x="3472973" y="1735352"/>
            <a:ext cx="2038759" cy="905783"/>
          </a:xfrm>
          <a:custGeom>
            <a:avLst/>
            <a:gdLst>
              <a:gd name="connsiteX0" fmla="*/ 0 w 1432291"/>
              <a:gd name="connsiteY0" fmla="*/ 291313 h 3884177"/>
              <a:gd name="connsiteX1" fmla="*/ 1327094 w 1432291"/>
              <a:gd name="connsiteY1" fmla="*/ 0 h 3884177"/>
              <a:gd name="connsiteX2" fmla="*/ 1432291 w 1432291"/>
              <a:gd name="connsiteY2" fmla="*/ 3706152 h 3884177"/>
              <a:gd name="connsiteX3" fmla="*/ 1335186 w 1432291"/>
              <a:gd name="connsiteY3" fmla="*/ 3884177 h 3884177"/>
              <a:gd name="connsiteX4" fmla="*/ 8092 w 1432291"/>
              <a:gd name="connsiteY4" fmla="*/ 647363 h 3884177"/>
              <a:gd name="connsiteX5" fmla="*/ 0 w 1432291"/>
              <a:gd name="connsiteY5" fmla="*/ 291313 h 3884177"/>
              <a:gd name="connsiteX0" fmla="*/ 0 w 1432291"/>
              <a:gd name="connsiteY0" fmla="*/ 279620 h 3872484"/>
              <a:gd name="connsiteX1" fmla="*/ 1145350 w 1432291"/>
              <a:gd name="connsiteY1" fmla="*/ 0 h 3872484"/>
              <a:gd name="connsiteX2" fmla="*/ 1432291 w 1432291"/>
              <a:gd name="connsiteY2" fmla="*/ 3694459 h 3872484"/>
              <a:gd name="connsiteX3" fmla="*/ 1335186 w 1432291"/>
              <a:gd name="connsiteY3" fmla="*/ 3872484 h 3872484"/>
              <a:gd name="connsiteX4" fmla="*/ 8092 w 1432291"/>
              <a:gd name="connsiteY4" fmla="*/ 635670 h 3872484"/>
              <a:gd name="connsiteX5" fmla="*/ 0 w 1432291"/>
              <a:gd name="connsiteY5" fmla="*/ 279620 h 3872484"/>
              <a:gd name="connsiteX0" fmla="*/ 412192 w 1424199"/>
              <a:gd name="connsiteY0" fmla="*/ 0 h 3873489"/>
              <a:gd name="connsiteX1" fmla="*/ 1137258 w 1424199"/>
              <a:gd name="connsiteY1" fmla="*/ 1005 h 3873489"/>
              <a:gd name="connsiteX2" fmla="*/ 1424199 w 1424199"/>
              <a:gd name="connsiteY2" fmla="*/ 3695464 h 3873489"/>
              <a:gd name="connsiteX3" fmla="*/ 1327094 w 1424199"/>
              <a:gd name="connsiteY3" fmla="*/ 3873489 h 3873489"/>
              <a:gd name="connsiteX4" fmla="*/ 0 w 1424199"/>
              <a:gd name="connsiteY4" fmla="*/ 636675 h 3873489"/>
              <a:gd name="connsiteX5" fmla="*/ 412192 w 1424199"/>
              <a:gd name="connsiteY5" fmla="*/ 0 h 3873489"/>
              <a:gd name="connsiteX0" fmla="*/ 412192 w 1946713"/>
              <a:gd name="connsiteY0" fmla="*/ 0 h 3873489"/>
              <a:gd name="connsiteX1" fmla="*/ 1137258 w 1946713"/>
              <a:gd name="connsiteY1" fmla="*/ 1005 h 3873489"/>
              <a:gd name="connsiteX2" fmla="*/ 1946713 w 1946713"/>
              <a:gd name="connsiteY2" fmla="*/ 883384 h 3873489"/>
              <a:gd name="connsiteX3" fmla="*/ 1327094 w 1946713"/>
              <a:gd name="connsiteY3" fmla="*/ 3873489 h 3873489"/>
              <a:gd name="connsiteX4" fmla="*/ 0 w 1946713"/>
              <a:gd name="connsiteY4" fmla="*/ 636675 h 3873489"/>
              <a:gd name="connsiteX5" fmla="*/ 412192 w 1946713"/>
              <a:gd name="connsiteY5" fmla="*/ 0 h 3873489"/>
              <a:gd name="connsiteX0" fmla="*/ 412192 w 1946713"/>
              <a:gd name="connsiteY0" fmla="*/ 0 h 1154950"/>
              <a:gd name="connsiteX1" fmla="*/ 1137258 w 1946713"/>
              <a:gd name="connsiteY1" fmla="*/ 1005 h 1154950"/>
              <a:gd name="connsiteX2" fmla="*/ 1946713 w 1946713"/>
              <a:gd name="connsiteY2" fmla="*/ 883384 h 1154950"/>
              <a:gd name="connsiteX3" fmla="*/ 26488 w 1946713"/>
              <a:gd name="connsiteY3" fmla="*/ 1154950 h 1154950"/>
              <a:gd name="connsiteX4" fmla="*/ 0 w 1946713"/>
              <a:gd name="connsiteY4" fmla="*/ 636675 h 1154950"/>
              <a:gd name="connsiteX5" fmla="*/ 412192 w 1946713"/>
              <a:gd name="connsiteY5" fmla="*/ 0 h 1154950"/>
              <a:gd name="connsiteX0" fmla="*/ 508743 w 2043264"/>
              <a:gd name="connsiteY0" fmla="*/ 0 h 1154950"/>
              <a:gd name="connsiteX1" fmla="*/ 1233809 w 2043264"/>
              <a:gd name="connsiteY1" fmla="*/ 1005 h 1154950"/>
              <a:gd name="connsiteX2" fmla="*/ 2043264 w 2043264"/>
              <a:gd name="connsiteY2" fmla="*/ 883384 h 1154950"/>
              <a:gd name="connsiteX3" fmla="*/ 123039 w 2043264"/>
              <a:gd name="connsiteY3" fmla="*/ 1154950 h 1154950"/>
              <a:gd name="connsiteX4" fmla="*/ 0 w 2043264"/>
              <a:gd name="connsiteY4" fmla="*/ 899758 h 1154950"/>
              <a:gd name="connsiteX5" fmla="*/ 508743 w 2043264"/>
              <a:gd name="connsiteY5" fmla="*/ 0 h 1154950"/>
              <a:gd name="connsiteX0" fmla="*/ 508743 w 1957679"/>
              <a:gd name="connsiteY0" fmla="*/ 0 h 1154950"/>
              <a:gd name="connsiteX1" fmla="*/ 1233809 w 1957679"/>
              <a:gd name="connsiteY1" fmla="*/ 1005 h 1154950"/>
              <a:gd name="connsiteX2" fmla="*/ 1957679 w 1957679"/>
              <a:gd name="connsiteY2" fmla="*/ 563449 h 1154950"/>
              <a:gd name="connsiteX3" fmla="*/ 123039 w 1957679"/>
              <a:gd name="connsiteY3" fmla="*/ 1154950 h 1154950"/>
              <a:gd name="connsiteX4" fmla="*/ 0 w 1957679"/>
              <a:gd name="connsiteY4" fmla="*/ 899758 h 1154950"/>
              <a:gd name="connsiteX5" fmla="*/ 508743 w 1957679"/>
              <a:gd name="connsiteY5" fmla="*/ 0 h 1154950"/>
              <a:gd name="connsiteX0" fmla="*/ 589823 w 2038759"/>
              <a:gd name="connsiteY0" fmla="*/ 0 h 1154950"/>
              <a:gd name="connsiteX1" fmla="*/ 1314889 w 2038759"/>
              <a:gd name="connsiteY1" fmla="*/ 1005 h 1154950"/>
              <a:gd name="connsiteX2" fmla="*/ 2038759 w 2038759"/>
              <a:gd name="connsiteY2" fmla="*/ 563449 h 1154950"/>
              <a:gd name="connsiteX3" fmla="*/ 204119 w 2038759"/>
              <a:gd name="connsiteY3" fmla="*/ 1154950 h 1154950"/>
              <a:gd name="connsiteX4" fmla="*/ 0 w 2038759"/>
              <a:gd name="connsiteY4" fmla="*/ 570550 h 1154950"/>
              <a:gd name="connsiteX5" fmla="*/ 589823 w 2038759"/>
              <a:gd name="connsiteY5" fmla="*/ 0 h 1154950"/>
              <a:gd name="connsiteX0" fmla="*/ 589823 w 2038759"/>
              <a:gd name="connsiteY0" fmla="*/ 0 h 932387"/>
              <a:gd name="connsiteX1" fmla="*/ 1314889 w 2038759"/>
              <a:gd name="connsiteY1" fmla="*/ 1005 h 932387"/>
              <a:gd name="connsiteX2" fmla="*/ 2038759 w 2038759"/>
              <a:gd name="connsiteY2" fmla="*/ 563449 h 932387"/>
              <a:gd name="connsiteX3" fmla="*/ 402314 w 2038759"/>
              <a:gd name="connsiteY3" fmla="*/ 932387 h 932387"/>
              <a:gd name="connsiteX4" fmla="*/ 0 w 2038759"/>
              <a:gd name="connsiteY4" fmla="*/ 570550 h 932387"/>
              <a:gd name="connsiteX5" fmla="*/ 589823 w 2038759"/>
              <a:gd name="connsiteY5" fmla="*/ 0 h 9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8759" h="932387">
                <a:moveTo>
                  <a:pt x="589823" y="0"/>
                </a:moveTo>
                <a:lnTo>
                  <a:pt x="1314889" y="1005"/>
                </a:lnTo>
                <a:lnTo>
                  <a:pt x="2038759" y="563449"/>
                </a:lnTo>
                <a:lnTo>
                  <a:pt x="402314" y="932387"/>
                </a:lnTo>
                <a:lnTo>
                  <a:pt x="0" y="570550"/>
                </a:lnTo>
                <a:lnTo>
                  <a:pt x="589823" y="0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sp>
        <p:nvSpPr>
          <p:cNvPr id="10" name="Rectangle 9"/>
          <p:cNvSpPr/>
          <p:nvPr/>
        </p:nvSpPr>
        <p:spPr bwMode="auto">
          <a:xfrm>
            <a:off x="4111262" y="1382702"/>
            <a:ext cx="663951" cy="331304"/>
          </a:xfrm>
          <a:prstGeom prst="rect">
            <a:avLst/>
          </a:prstGeom>
          <a:noFill/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56" y="2275047"/>
            <a:ext cx="2053590" cy="593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06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19918"/>
            <a:ext cx="9144000" cy="301625"/>
          </a:xfrm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Updated menu structure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2800" b="1" dirty="0" smtClean="0">
                <a:solidFill>
                  <a:schemeClr val="accent1"/>
                </a:solidFill>
              </a:rPr>
              <a:t>SAFe Overview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2" y="992019"/>
            <a:ext cx="6086475" cy="3978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2" y="1960207"/>
            <a:ext cx="4315269" cy="30099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 bwMode="auto">
          <a:xfrm>
            <a:off x="1165708" y="1729555"/>
            <a:ext cx="2038759" cy="911580"/>
          </a:xfrm>
          <a:custGeom>
            <a:avLst/>
            <a:gdLst>
              <a:gd name="connsiteX0" fmla="*/ 0 w 1432291"/>
              <a:gd name="connsiteY0" fmla="*/ 291313 h 3884177"/>
              <a:gd name="connsiteX1" fmla="*/ 1327094 w 1432291"/>
              <a:gd name="connsiteY1" fmla="*/ 0 h 3884177"/>
              <a:gd name="connsiteX2" fmla="*/ 1432291 w 1432291"/>
              <a:gd name="connsiteY2" fmla="*/ 3706152 h 3884177"/>
              <a:gd name="connsiteX3" fmla="*/ 1335186 w 1432291"/>
              <a:gd name="connsiteY3" fmla="*/ 3884177 h 3884177"/>
              <a:gd name="connsiteX4" fmla="*/ 8092 w 1432291"/>
              <a:gd name="connsiteY4" fmla="*/ 647363 h 3884177"/>
              <a:gd name="connsiteX5" fmla="*/ 0 w 1432291"/>
              <a:gd name="connsiteY5" fmla="*/ 291313 h 3884177"/>
              <a:gd name="connsiteX0" fmla="*/ 0 w 1432291"/>
              <a:gd name="connsiteY0" fmla="*/ 279620 h 3872484"/>
              <a:gd name="connsiteX1" fmla="*/ 1145350 w 1432291"/>
              <a:gd name="connsiteY1" fmla="*/ 0 h 3872484"/>
              <a:gd name="connsiteX2" fmla="*/ 1432291 w 1432291"/>
              <a:gd name="connsiteY2" fmla="*/ 3694459 h 3872484"/>
              <a:gd name="connsiteX3" fmla="*/ 1335186 w 1432291"/>
              <a:gd name="connsiteY3" fmla="*/ 3872484 h 3872484"/>
              <a:gd name="connsiteX4" fmla="*/ 8092 w 1432291"/>
              <a:gd name="connsiteY4" fmla="*/ 635670 h 3872484"/>
              <a:gd name="connsiteX5" fmla="*/ 0 w 1432291"/>
              <a:gd name="connsiteY5" fmla="*/ 279620 h 3872484"/>
              <a:gd name="connsiteX0" fmla="*/ 412192 w 1424199"/>
              <a:gd name="connsiteY0" fmla="*/ 0 h 3873489"/>
              <a:gd name="connsiteX1" fmla="*/ 1137258 w 1424199"/>
              <a:gd name="connsiteY1" fmla="*/ 1005 h 3873489"/>
              <a:gd name="connsiteX2" fmla="*/ 1424199 w 1424199"/>
              <a:gd name="connsiteY2" fmla="*/ 3695464 h 3873489"/>
              <a:gd name="connsiteX3" fmla="*/ 1327094 w 1424199"/>
              <a:gd name="connsiteY3" fmla="*/ 3873489 h 3873489"/>
              <a:gd name="connsiteX4" fmla="*/ 0 w 1424199"/>
              <a:gd name="connsiteY4" fmla="*/ 636675 h 3873489"/>
              <a:gd name="connsiteX5" fmla="*/ 412192 w 1424199"/>
              <a:gd name="connsiteY5" fmla="*/ 0 h 3873489"/>
              <a:gd name="connsiteX0" fmla="*/ 412192 w 1946713"/>
              <a:gd name="connsiteY0" fmla="*/ 0 h 3873489"/>
              <a:gd name="connsiteX1" fmla="*/ 1137258 w 1946713"/>
              <a:gd name="connsiteY1" fmla="*/ 1005 h 3873489"/>
              <a:gd name="connsiteX2" fmla="*/ 1946713 w 1946713"/>
              <a:gd name="connsiteY2" fmla="*/ 883384 h 3873489"/>
              <a:gd name="connsiteX3" fmla="*/ 1327094 w 1946713"/>
              <a:gd name="connsiteY3" fmla="*/ 3873489 h 3873489"/>
              <a:gd name="connsiteX4" fmla="*/ 0 w 1946713"/>
              <a:gd name="connsiteY4" fmla="*/ 636675 h 3873489"/>
              <a:gd name="connsiteX5" fmla="*/ 412192 w 1946713"/>
              <a:gd name="connsiteY5" fmla="*/ 0 h 3873489"/>
              <a:gd name="connsiteX0" fmla="*/ 412192 w 1946713"/>
              <a:gd name="connsiteY0" fmla="*/ 0 h 1154950"/>
              <a:gd name="connsiteX1" fmla="*/ 1137258 w 1946713"/>
              <a:gd name="connsiteY1" fmla="*/ 1005 h 1154950"/>
              <a:gd name="connsiteX2" fmla="*/ 1946713 w 1946713"/>
              <a:gd name="connsiteY2" fmla="*/ 883384 h 1154950"/>
              <a:gd name="connsiteX3" fmla="*/ 26488 w 1946713"/>
              <a:gd name="connsiteY3" fmla="*/ 1154950 h 1154950"/>
              <a:gd name="connsiteX4" fmla="*/ 0 w 1946713"/>
              <a:gd name="connsiteY4" fmla="*/ 636675 h 1154950"/>
              <a:gd name="connsiteX5" fmla="*/ 412192 w 1946713"/>
              <a:gd name="connsiteY5" fmla="*/ 0 h 1154950"/>
              <a:gd name="connsiteX0" fmla="*/ 508743 w 2043264"/>
              <a:gd name="connsiteY0" fmla="*/ 0 h 1154950"/>
              <a:gd name="connsiteX1" fmla="*/ 1233809 w 2043264"/>
              <a:gd name="connsiteY1" fmla="*/ 1005 h 1154950"/>
              <a:gd name="connsiteX2" fmla="*/ 2043264 w 2043264"/>
              <a:gd name="connsiteY2" fmla="*/ 883384 h 1154950"/>
              <a:gd name="connsiteX3" fmla="*/ 123039 w 2043264"/>
              <a:gd name="connsiteY3" fmla="*/ 1154950 h 1154950"/>
              <a:gd name="connsiteX4" fmla="*/ 0 w 2043264"/>
              <a:gd name="connsiteY4" fmla="*/ 899758 h 1154950"/>
              <a:gd name="connsiteX5" fmla="*/ 508743 w 2043264"/>
              <a:gd name="connsiteY5" fmla="*/ 0 h 1154950"/>
              <a:gd name="connsiteX0" fmla="*/ 508743 w 1957679"/>
              <a:gd name="connsiteY0" fmla="*/ 0 h 1154950"/>
              <a:gd name="connsiteX1" fmla="*/ 1233809 w 1957679"/>
              <a:gd name="connsiteY1" fmla="*/ 1005 h 1154950"/>
              <a:gd name="connsiteX2" fmla="*/ 1957679 w 1957679"/>
              <a:gd name="connsiteY2" fmla="*/ 563449 h 1154950"/>
              <a:gd name="connsiteX3" fmla="*/ 123039 w 1957679"/>
              <a:gd name="connsiteY3" fmla="*/ 1154950 h 1154950"/>
              <a:gd name="connsiteX4" fmla="*/ 0 w 1957679"/>
              <a:gd name="connsiteY4" fmla="*/ 899758 h 1154950"/>
              <a:gd name="connsiteX5" fmla="*/ 508743 w 1957679"/>
              <a:gd name="connsiteY5" fmla="*/ 0 h 1154950"/>
              <a:gd name="connsiteX0" fmla="*/ 589823 w 2038759"/>
              <a:gd name="connsiteY0" fmla="*/ 0 h 1154950"/>
              <a:gd name="connsiteX1" fmla="*/ 1314889 w 2038759"/>
              <a:gd name="connsiteY1" fmla="*/ 1005 h 1154950"/>
              <a:gd name="connsiteX2" fmla="*/ 2038759 w 2038759"/>
              <a:gd name="connsiteY2" fmla="*/ 563449 h 1154950"/>
              <a:gd name="connsiteX3" fmla="*/ 204119 w 2038759"/>
              <a:gd name="connsiteY3" fmla="*/ 1154950 h 1154950"/>
              <a:gd name="connsiteX4" fmla="*/ 0 w 2038759"/>
              <a:gd name="connsiteY4" fmla="*/ 570550 h 1154950"/>
              <a:gd name="connsiteX5" fmla="*/ 589823 w 2038759"/>
              <a:gd name="connsiteY5" fmla="*/ 0 h 1154950"/>
              <a:gd name="connsiteX0" fmla="*/ 589823 w 2038759"/>
              <a:gd name="connsiteY0" fmla="*/ 0 h 932387"/>
              <a:gd name="connsiteX1" fmla="*/ 1314889 w 2038759"/>
              <a:gd name="connsiteY1" fmla="*/ 1005 h 932387"/>
              <a:gd name="connsiteX2" fmla="*/ 2038759 w 2038759"/>
              <a:gd name="connsiteY2" fmla="*/ 563449 h 932387"/>
              <a:gd name="connsiteX3" fmla="*/ 402314 w 2038759"/>
              <a:gd name="connsiteY3" fmla="*/ 932387 h 932387"/>
              <a:gd name="connsiteX4" fmla="*/ 0 w 2038759"/>
              <a:gd name="connsiteY4" fmla="*/ 570550 h 932387"/>
              <a:gd name="connsiteX5" fmla="*/ 589823 w 2038759"/>
              <a:gd name="connsiteY5" fmla="*/ 0 h 932387"/>
              <a:gd name="connsiteX0" fmla="*/ 589823 w 2038759"/>
              <a:gd name="connsiteY0" fmla="*/ 5967 h 938354"/>
              <a:gd name="connsiteX1" fmla="*/ 1220063 w 2038759"/>
              <a:gd name="connsiteY1" fmla="*/ 0 h 938354"/>
              <a:gd name="connsiteX2" fmla="*/ 2038759 w 2038759"/>
              <a:gd name="connsiteY2" fmla="*/ 569416 h 938354"/>
              <a:gd name="connsiteX3" fmla="*/ 402314 w 2038759"/>
              <a:gd name="connsiteY3" fmla="*/ 938354 h 938354"/>
              <a:gd name="connsiteX4" fmla="*/ 0 w 2038759"/>
              <a:gd name="connsiteY4" fmla="*/ 576517 h 938354"/>
              <a:gd name="connsiteX5" fmla="*/ 589823 w 2038759"/>
              <a:gd name="connsiteY5" fmla="*/ 5967 h 93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8759" h="938354">
                <a:moveTo>
                  <a:pt x="589823" y="5967"/>
                </a:moveTo>
                <a:lnTo>
                  <a:pt x="1220063" y="0"/>
                </a:lnTo>
                <a:lnTo>
                  <a:pt x="2038759" y="569416"/>
                </a:lnTo>
                <a:lnTo>
                  <a:pt x="402314" y="938354"/>
                </a:lnTo>
                <a:lnTo>
                  <a:pt x="0" y="576517"/>
                </a:lnTo>
                <a:lnTo>
                  <a:pt x="589823" y="5967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sp>
        <p:nvSpPr>
          <p:cNvPr id="10" name="Rectangle 9"/>
          <p:cNvSpPr/>
          <p:nvPr/>
        </p:nvSpPr>
        <p:spPr bwMode="auto">
          <a:xfrm>
            <a:off x="1803997" y="1382702"/>
            <a:ext cx="556431" cy="331304"/>
          </a:xfrm>
          <a:prstGeom prst="rect">
            <a:avLst/>
          </a:prstGeom>
          <a:noFill/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17" y="2275047"/>
            <a:ext cx="2025650" cy="83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03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19918"/>
            <a:ext cx="9144000" cy="301625"/>
          </a:xfrm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Updated menu structure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2800" b="1" dirty="0" smtClean="0">
                <a:solidFill>
                  <a:schemeClr val="accent1"/>
                </a:solidFill>
              </a:rPr>
              <a:t>SAFe Partners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2" y="992019"/>
            <a:ext cx="6086475" cy="3978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2" y="1960207"/>
            <a:ext cx="4315269" cy="30099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 bwMode="auto">
          <a:xfrm>
            <a:off x="5293572" y="1720847"/>
            <a:ext cx="1289822" cy="859328"/>
          </a:xfrm>
          <a:custGeom>
            <a:avLst/>
            <a:gdLst>
              <a:gd name="connsiteX0" fmla="*/ 0 w 1432291"/>
              <a:gd name="connsiteY0" fmla="*/ 291313 h 3884177"/>
              <a:gd name="connsiteX1" fmla="*/ 1327094 w 1432291"/>
              <a:gd name="connsiteY1" fmla="*/ 0 h 3884177"/>
              <a:gd name="connsiteX2" fmla="*/ 1432291 w 1432291"/>
              <a:gd name="connsiteY2" fmla="*/ 3706152 h 3884177"/>
              <a:gd name="connsiteX3" fmla="*/ 1335186 w 1432291"/>
              <a:gd name="connsiteY3" fmla="*/ 3884177 h 3884177"/>
              <a:gd name="connsiteX4" fmla="*/ 8092 w 1432291"/>
              <a:gd name="connsiteY4" fmla="*/ 647363 h 3884177"/>
              <a:gd name="connsiteX5" fmla="*/ 0 w 1432291"/>
              <a:gd name="connsiteY5" fmla="*/ 291313 h 3884177"/>
              <a:gd name="connsiteX0" fmla="*/ 0 w 1432291"/>
              <a:gd name="connsiteY0" fmla="*/ 279620 h 3872484"/>
              <a:gd name="connsiteX1" fmla="*/ 1145350 w 1432291"/>
              <a:gd name="connsiteY1" fmla="*/ 0 h 3872484"/>
              <a:gd name="connsiteX2" fmla="*/ 1432291 w 1432291"/>
              <a:gd name="connsiteY2" fmla="*/ 3694459 h 3872484"/>
              <a:gd name="connsiteX3" fmla="*/ 1335186 w 1432291"/>
              <a:gd name="connsiteY3" fmla="*/ 3872484 h 3872484"/>
              <a:gd name="connsiteX4" fmla="*/ 8092 w 1432291"/>
              <a:gd name="connsiteY4" fmla="*/ 635670 h 3872484"/>
              <a:gd name="connsiteX5" fmla="*/ 0 w 1432291"/>
              <a:gd name="connsiteY5" fmla="*/ 279620 h 3872484"/>
              <a:gd name="connsiteX0" fmla="*/ 412192 w 1424199"/>
              <a:gd name="connsiteY0" fmla="*/ 0 h 3873489"/>
              <a:gd name="connsiteX1" fmla="*/ 1137258 w 1424199"/>
              <a:gd name="connsiteY1" fmla="*/ 1005 h 3873489"/>
              <a:gd name="connsiteX2" fmla="*/ 1424199 w 1424199"/>
              <a:gd name="connsiteY2" fmla="*/ 3695464 h 3873489"/>
              <a:gd name="connsiteX3" fmla="*/ 1327094 w 1424199"/>
              <a:gd name="connsiteY3" fmla="*/ 3873489 h 3873489"/>
              <a:gd name="connsiteX4" fmla="*/ 0 w 1424199"/>
              <a:gd name="connsiteY4" fmla="*/ 636675 h 3873489"/>
              <a:gd name="connsiteX5" fmla="*/ 412192 w 1424199"/>
              <a:gd name="connsiteY5" fmla="*/ 0 h 3873489"/>
              <a:gd name="connsiteX0" fmla="*/ 412192 w 1946713"/>
              <a:gd name="connsiteY0" fmla="*/ 0 h 3873489"/>
              <a:gd name="connsiteX1" fmla="*/ 1137258 w 1946713"/>
              <a:gd name="connsiteY1" fmla="*/ 1005 h 3873489"/>
              <a:gd name="connsiteX2" fmla="*/ 1946713 w 1946713"/>
              <a:gd name="connsiteY2" fmla="*/ 883384 h 3873489"/>
              <a:gd name="connsiteX3" fmla="*/ 1327094 w 1946713"/>
              <a:gd name="connsiteY3" fmla="*/ 3873489 h 3873489"/>
              <a:gd name="connsiteX4" fmla="*/ 0 w 1946713"/>
              <a:gd name="connsiteY4" fmla="*/ 636675 h 3873489"/>
              <a:gd name="connsiteX5" fmla="*/ 412192 w 1946713"/>
              <a:gd name="connsiteY5" fmla="*/ 0 h 3873489"/>
              <a:gd name="connsiteX0" fmla="*/ 412192 w 1946713"/>
              <a:gd name="connsiteY0" fmla="*/ 0 h 1154950"/>
              <a:gd name="connsiteX1" fmla="*/ 1137258 w 1946713"/>
              <a:gd name="connsiteY1" fmla="*/ 1005 h 1154950"/>
              <a:gd name="connsiteX2" fmla="*/ 1946713 w 1946713"/>
              <a:gd name="connsiteY2" fmla="*/ 883384 h 1154950"/>
              <a:gd name="connsiteX3" fmla="*/ 26488 w 1946713"/>
              <a:gd name="connsiteY3" fmla="*/ 1154950 h 1154950"/>
              <a:gd name="connsiteX4" fmla="*/ 0 w 1946713"/>
              <a:gd name="connsiteY4" fmla="*/ 636675 h 1154950"/>
              <a:gd name="connsiteX5" fmla="*/ 412192 w 1946713"/>
              <a:gd name="connsiteY5" fmla="*/ 0 h 1154950"/>
              <a:gd name="connsiteX0" fmla="*/ 508743 w 2043264"/>
              <a:gd name="connsiteY0" fmla="*/ 0 h 1154950"/>
              <a:gd name="connsiteX1" fmla="*/ 1233809 w 2043264"/>
              <a:gd name="connsiteY1" fmla="*/ 1005 h 1154950"/>
              <a:gd name="connsiteX2" fmla="*/ 2043264 w 2043264"/>
              <a:gd name="connsiteY2" fmla="*/ 883384 h 1154950"/>
              <a:gd name="connsiteX3" fmla="*/ 123039 w 2043264"/>
              <a:gd name="connsiteY3" fmla="*/ 1154950 h 1154950"/>
              <a:gd name="connsiteX4" fmla="*/ 0 w 2043264"/>
              <a:gd name="connsiteY4" fmla="*/ 899758 h 1154950"/>
              <a:gd name="connsiteX5" fmla="*/ 508743 w 2043264"/>
              <a:gd name="connsiteY5" fmla="*/ 0 h 1154950"/>
              <a:gd name="connsiteX0" fmla="*/ 508743 w 1957679"/>
              <a:gd name="connsiteY0" fmla="*/ 0 h 1154950"/>
              <a:gd name="connsiteX1" fmla="*/ 1233809 w 1957679"/>
              <a:gd name="connsiteY1" fmla="*/ 1005 h 1154950"/>
              <a:gd name="connsiteX2" fmla="*/ 1957679 w 1957679"/>
              <a:gd name="connsiteY2" fmla="*/ 563449 h 1154950"/>
              <a:gd name="connsiteX3" fmla="*/ 123039 w 1957679"/>
              <a:gd name="connsiteY3" fmla="*/ 1154950 h 1154950"/>
              <a:gd name="connsiteX4" fmla="*/ 0 w 1957679"/>
              <a:gd name="connsiteY4" fmla="*/ 899758 h 1154950"/>
              <a:gd name="connsiteX5" fmla="*/ 508743 w 1957679"/>
              <a:gd name="connsiteY5" fmla="*/ 0 h 1154950"/>
              <a:gd name="connsiteX0" fmla="*/ 589823 w 2038759"/>
              <a:gd name="connsiteY0" fmla="*/ 0 h 1154950"/>
              <a:gd name="connsiteX1" fmla="*/ 1314889 w 2038759"/>
              <a:gd name="connsiteY1" fmla="*/ 1005 h 1154950"/>
              <a:gd name="connsiteX2" fmla="*/ 2038759 w 2038759"/>
              <a:gd name="connsiteY2" fmla="*/ 563449 h 1154950"/>
              <a:gd name="connsiteX3" fmla="*/ 204119 w 2038759"/>
              <a:gd name="connsiteY3" fmla="*/ 1154950 h 1154950"/>
              <a:gd name="connsiteX4" fmla="*/ 0 w 2038759"/>
              <a:gd name="connsiteY4" fmla="*/ 570550 h 1154950"/>
              <a:gd name="connsiteX5" fmla="*/ 589823 w 2038759"/>
              <a:gd name="connsiteY5" fmla="*/ 0 h 1154950"/>
              <a:gd name="connsiteX0" fmla="*/ 589823 w 2038759"/>
              <a:gd name="connsiteY0" fmla="*/ 0 h 932387"/>
              <a:gd name="connsiteX1" fmla="*/ 1314889 w 2038759"/>
              <a:gd name="connsiteY1" fmla="*/ 1005 h 932387"/>
              <a:gd name="connsiteX2" fmla="*/ 2038759 w 2038759"/>
              <a:gd name="connsiteY2" fmla="*/ 563449 h 932387"/>
              <a:gd name="connsiteX3" fmla="*/ 402314 w 2038759"/>
              <a:gd name="connsiteY3" fmla="*/ 932387 h 932387"/>
              <a:gd name="connsiteX4" fmla="*/ 0 w 2038759"/>
              <a:gd name="connsiteY4" fmla="*/ 570550 h 932387"/>
              <a:gd name="connsiteX5" fmla="*/ 589823 w 2038759"/>
              <a:gd name="connsiteY5" fmla="*/ 0 h 932387"/>
              <a:gd name="connsiteX0" fmla="*/ 589823 w 2038759"/>
              <a:gd name="connsiteY0" fmla="*/ 5967 h 938354"/>
              <a:gd name="connsiteX1" fmla="*/ 1220063 w 2038759"/>
              <a:gd name="connsiteY1" fmla="*/ 0 h 938354"/>
              <a:gd name="connsiteX2" fmla="*/ 2038759 w 2038759"/>
              <a:gd name="connsiteY2" fmla="*/ 569416 h 938354"/>
              <a:gd name="connsiteX3" fmla="*/ 402314 w 2038759"/>
              <a:gd name="connsiteY3" fmla="*/ 938354 h 938354"/>
              <a:gd name="connsiteX4" fmla="*/ 0 w 2038759"/>
              <a:gd name="connsiteY4" fmla="*/ 576517 h 938354"/>
              <a:gd name="connsiteX5" fmla="*/ 589823 w 2038759"/>
              <a:gd name="connsiteY5" fmla="*/ 5967 h 938354"/>
              <a:gd name="connsiteX0" fmla="*/ 589823 w 2038759"/>
              <a:gd name="connsiteY0" fmla="*/ 14931 h 947318"/>
              <a:gd name="connsiteX1" fmla="*/ 1080726 w 2038759"/>
              <a:gd name="connsiteY1" fmla="*/ 0 h 947318"/>
              <a:gd name="connsiteX2" fmla="*/ 2038759 w 2038759"/>
              <a:gd name="connsiteY2" fmla="*/ 578380 h 947318"/>
              <a:gd name="connsiteX3" fmla="*/ 402314 w 2038759"/>
              <a:gd name="connsiteY3" fmla="*/ 947318 h 947318"/>
              <a:gd name="connsiteX4" fmla="*/ 0 w 2038759"/>
              <a:gd name="connsiteY4" fmla="*/ 585481 h 947318"/>
              <a:gd name="connsiteX5" fmla="*/ 589823 w 2038759"/>
              <a:gd name="connsiteY5" fmla="*/ 14931 h 947318"/>
              <a:gd name="connsiteX0" fmla="*/ 589823 w 1559788"/>
              <a:gd name="connsiteY0" fmla="*/ 14931 h 947318"/>
              <a:gd name="connsiteX1" fmla="*/ 1080726 w 1559788"/>
              <a:gd name="connsiteY1" fmla="*/ 0 h 947318"/>
              <a:gd name="connsiteX2" fmla="*/ 1559788 w 1559788"/>
              <a:gd name="connsiteY2" fmla="*/ 596309 h 947318"/>
              <a:gd name="connsiteX3" fmla="*/ 402314 w 1559788"/>
              <a:gd name="connsiteY3" fmla="*/ 947318 h 947318"/>
              <a:gd name="connsiteX4" fmla="*/ 0 w 1559788"/>
              <a:gd name="connsiteY4" fmla="*/ 585481 h 947318"/>
              <a:gd name="connsiteX5" fmla="*/ 589823 w 1559788"/>
              <a:gd name="connsiteY5" fmla="*/ 14931 h 947318"/>
              <a:gd name="connsiteX0" fmla="*/ 319857 w 1289822"/>
              <a:gd name="connsiteY0" fmla="*/ 14931 h 947318"/>
              <a:gd name="connsiteX1" fmla="*/ 810760 w 1289822"/>
              <a:gd name="connsiteY1" fmla="*/ 0 h 947318"/>
              <a:gd name="connsiteX2" fmla="*/ 1289822 w 1289822"/>
              <a:gd name="connsiteY2" fmla="*/ 596309 h 947318"/>
              <a:gd name="connsiteX3" fmla="*/ 132348 w 1289822"/>
              <a:gd name="connsiteY3" fmla="*/ 947318 h 947318"/>
              <a:gd name="connsiteX4" fmla="*/ 0 w 1289822"/>
              <a:gd name="connsiteY4" fmla="*/ 594444 h 947318"/>
              <a:gd name="connsiteX5" fmla="*/ 319857 w 1289822"/>
              <a:gd name="connsiteY5" fmla="*/ 14931 h 947318"/>
              <a:gd name="connsiteX0" fmla="*/ 319857 w 1289822"/>
              <a:gd name="connsiteY0" fmla="*/ 14931 h 884568"/>
              <a:gd name="connsiteX1" fmla="*/ 810760 w 1289822"/>
              <a:gd name="connsiteY1" fmla="*/ 0 h 884568"/>
              <a:gd name="connsiteX2" fmla="*/ 1289822 w 1289822"/>
              <a:gd name="connsiteY2" fmla="*/ 596309 h 884568"/>
              <a:gd name="connsiteX3" fmla="*/ 350062 w 1289822"/>
              <a:gd name="connsiteY3" fmla="*/ 884568 h 884568"/>
              <a:gd name="connsiteX4" fmla="*/ 0 w 1289822"/>
              <a:gd name="connsiteY4" fmla="*/ 594444 h 884568"/>
              <a:gd name="connsiteX5" fmla="*/ 319857 w 1289822"/>
              <a:gd name="connsiteY5" fmla="*/ 14931 h 88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9822" h="884568">
                <a:moveTo>
                  <a:pt x="319857" y="14931"/>
                </a:moveTo>
                <a:lnTo>
                  <a:pt x="810760" y="0"/>
                </a:lnTo>
                <a:lnTo>
                  <a:pt x="1289822" y="596309"/>
                </a:lnTo>
                <a:lnTo>
                  <a:pt x="350062" y="884568"/>
                </a:lnTo>
                <a:lnTo>
                  <a:pt x="0" y="594444"/>
                </a:lnTo>
                <a:lnTo>
                  <a:pt x="319857" y="14931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sp>
        <p:nvSpPr>
          <p:cNvPr id="10" name="Rectangle 9"/>
          <p:cNvSpPr/>
          <p:nvPr/>
        </p:nvSpPr>
        <p:spPr bwMode="auto">
          <a:xfrm>
            <a:off x="5661895" y="1382702"/>
            <a:ext cx="399271" cy="331304"/>
          </a:xfrm>
          <a:prstGeom prst="rect">
            <a:avLst/>
          </a:prstGeom>
          <a:noFill/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8" y="2275047"/>
            <a:ext cx="1292225" cy="1180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2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83875"/>
            <a:ext cx="9144000" cy="1775750"/>
          </a:xfrm>
        </p:spPr>
        <p:txBody>
          <a:bodyPr/>
          <a:lstStyle/>
          <a:p>
            <a:r>
              <a:rPr lang="en-US" smtClean="0"/>
              <a:t>New </a:t>
            </a:r>
            <a:r>
              <a:rPr lang="en-US" dirty="0" smtClean="0"/>
              <a:t>Name for SAFe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3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4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24" y="25185"/>
            <a:ext cx="6550861" cy="485377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752599" y="92527"/>
            <a:ext cx="3559629" cy="21227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</p:spTree>
    <p:extLst>
      <p:ext uri="{BB962C8B-B14F-4D97-AF65-F5344CB8AC3E}">
        <p14:creationId xmlns:p14="http://schemas.microsoft.com/office/powerpoint/2010/main" val="52425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Configurable Framework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4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3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55" y="1239449"/>
            <a:ext cx="1559995" cy="2470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-165463" y="221983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b="1" kern="0" smtClean="0">
                <a:solidFill>
                  <a:schemeClr val="accent1"/>
                </a:solidFill>
              </a:rPr>
              <a:t>Full </a:t>
            </a:r>
            <a:r>
              <a:rPr lang="en-US" sz="2800" b="1" kern="0" dirty="0" smtClean="0">
                <a:solidFill>
                  <a:schemeClr val="accent1"/>
                </a:solidFill>
              </a:rPr>
              <a:t>SAFe configuration</a:t>
            </a:r>
            <a:endParaRPr lang="en-US" b="1" kern="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70" y="870858"/>
            <a:ext cx="5425685" cy="40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3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55" y="1239449"/>
            <a:ext cx="1559994" cy="2470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-165463" y="221983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b="1" kern="0" dirty="0" smtClean="0">
                <a:solidFill>
                  <a:schemeClr val="accent1"/>
                </a:solidFill>
              </a:rPr>
              <a:t>Portfolio SAFe configuration</a:t>
            </a:r>
            <a:endParaRPr lang="en-US" b="1" kern="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59" y="913060"/>
            <a:ext cx="5444488" cy="30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55" y="1239449"/>
            <a:ext cx="1559994" cy="2470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-165463" y="221983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b="1" kern="0" dirty="0" smtClean="0">
                <a:solidFill>
                  <a:schemeClr val="accent1"/>
                </a:solidFill>
              </a:rPr>
              <a:t>Large Solution SAFe configuration</a:t>
            </a:r>
            <a:endParaRPr lang="en-US" b="1" kern="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50" y="891141"/>
            <a:ext cx="5445088" cy="32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55" y="1239449"/>
            <a:ext cx="1559994" cy="2470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-165463" y="221983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b="1" kern="0" dirty="0" smtClean="0">
                <a:solidFill>
                  <a:schemeClr val="accent1"/>
                </a:solidFill>
              </a:rPr>
              <a:t>Essential SAFe configuration</a:t>
            </a:r>
            <a:endParaRPr lang="en-US" b="1" kern="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61" y="848407"/>
            <a:ext cx="5444065" cy="241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1805" y="662104"/>
            <a:ext cx="8227060" cy="33756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4000" b="1" kern="0" spc="-20" dirty="0" smtClean="0">
                <a:solidFill>
                  <a:srgbClr val="FFFFFF"/>
                </a:solidFill>
              </a:rPr>
              <a:t>SAFe</a:t>
            </a:r>
            <a:r>
              <a:rPr lang="en-US" sz="4000" b="1" kern="0" spc="-20" baseline="30000" dirty="0" smtClean="0">
                <a:solidFill>
                  <a:srgbClr val="FFFFFF"/>
                </a:solidFill>
              </a:rPr>
              <a:t>®</a:t>
            </a:r>
            <a:r>
              <a:rPr lang="en-US" sz="4000" b="1" kern="0" spc="-20" dirty="0" smtClean="0">
                <a:solidFill>
                  <a:srgbClr val="FFFFFF"/>
                </a:solidFill>
              </a:rPr>
              <a:t> 4.5 Vision</a:t>
            </a:r>
            <a:endParaRPr lang="en-US" sz="4000" b="1" kern="0" spc="-20" dirty="0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1805" y="1624978"/>
            <a:ext cx="8343900" cy="3192350"/>
          </a:xfrm>
          <a:prstGeom prst="rect">
            <a:avLst/>
          </a:prstGeom>
        </p:spPr>
        <p:txBody>
          <a:bodyPr/>
          <a:lstStyle>
            <a:lvl1pPr marL="219075" indent="-219075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ts val="5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1975" indent="-20955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17000"/>
              <a:buFont typeface="Lucida Grande"/>
              <a:buChar char="-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71525" indent="-17145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10000"/>
              <a:buFont typeface="Lucida Grande"/>
              <a:buChar char="-"/>
              <a:defRPr lang="en-US" alt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 marL="1071563" indent="-214313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Lucida Grande"/>
              <a:buChar char="-"/>
              <a:defRPr sz="18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1246585" indent="-170260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Arial Black" pitchFamily="34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15418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18847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2276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5705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sz="2600" kern="0" dirty="0" smtClean="0">
                <a:solidFill>
                  <a:schemeClr val="bg1"/>
                </a:solidFill>
              </a:rPr>
              <a:t>Configurability (and improve usability)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600" kern="0" dirty="0" smtClean="0">
                <a:solidFill>
                  <a:schemeClr val="bg1"/>
                </a:solidFill>
              </a:rPr>
              <a:t>Essential SAFe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600" kern="0" dirty="0" smtClean="0">
                <a:solidFill>
                  <a:schemeClr val="bg1"/>
                </a:solidFill>
              </a:rPr>
              <a:t>Implementation Roadmap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600" kern="0" dirty="0" smtClean="0">
                <a:solidFill>
                  <a:schemeClr val="bg1"/>
                </a:solidFill>
              </a:rPr>
              <a:t>Scalable DevOps and Continuous Delivery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492992" y="3321079"/>
            <a:ext cx="63784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1492992" y="3900076"/>
            <a:ext cx="63784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492992" y="2742082"/>
            <a:ext cx="63784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492992" y="2163085"/>
            <a:ext cx="63784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492992" y="1584088"/>
            <a:ext cx="63784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3094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Spanning Palette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5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380546" y="293370"/>
            <a:ext cx="4086951" cy="873579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The Spanning Palette is </a:t>
            </a:r>
            <a:r>
              <a:rPr lang="en-US" b="1" smtClean="0">
                <a:solidFill>
                  <a:schemeClr val="accent1"/>
                </a:solidFill>
              </a:rPr>
              <a:t>configuration specific.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1977" y="1754278"/>
            <a:ext cx="1587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Essential </a:t>
            </a:r>
            <a:endParaRPr lang="en-US" sz="20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SAFe 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4064" y="1754278"/>
            <a:ext cx="31144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71450" indent="-171450">
              <a:buFont typeface="Arial" charset="0"/>
              <a:buChar char="•"/>
            </a:pPr>
            <a:r>
              <a:rPr lang="en-US" dirty="0" smtClean="0"/>
              <a:t>Full </a:t>
            </a:r>
            <a:r>
              <a:rPr lang="en-US" dirty="0"/>
              <a:t>SAFe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Portfolio SAFe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Large Solution </a:t>
            </a:r>
            <a:r>
              <a:rPr lang="en-US" dirty="0" err="1"/>
              <a:t>SAFe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07" y="1444827"/>
            <a:ext cx="1289304" cy="2752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77" y="0"/>
            <a:ext cx="1292998" cy="50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 Pipeline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6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6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9" y="896297"/>
            <a:ext cx="8294050" cy="25000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434149" y="3910923"/>
            <a:ext cx="1114697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New article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5965371" y="3271915"/>
            <a:ext cx="0" cy="639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3653246" y="3908528"/>
            <a:ext cx="1114697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New article</a:t>
            </a: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4210595" y="3271915"/>
            <a:ext cx="0" cy="639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 bwMode="auto">
          <a:xfrm>
            <a:off x="1926772" y="3908528"/>
            <a:ext cx="1114697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New article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429692" y="3271915"/>
            <a:ext cx="0" cy="639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6914606" y="536303"/>
            <a:ext cx="1114697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New article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6352903" y="896297"/>
            <a:ext cx="561703" cy="3857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11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1" t="52956"/>
          <a:stretch/>
        </p:blipFill>
        <p:spPr>
          <a:xfrm>
            <a:off x="609599" y="1706879"/>
            <a:ext cx="8061871" cy="235389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87086" y="1075423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b="1" kern="0" dirty="0">
                <a:solidFill>
                  <a:schemeClr val="accent1"/>
                </a:solidFill>
              </a:rPr>
              <a:t>Hypothesize, Build, Measure, Learn</a:t>
            </a:r>
            <a:endParaRPr lang="en-US" b="1" kern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794922"/>
            <a:ext cx="8477793" cy="40241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Foster Innovation with the Lean Startup Cycle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891246" y="3678656"/>
            <a:ext cx="3317965" cy="318578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sp>
        <p:nvSpPr>
          <p:cNvPr id="9" name="Rectangle 8"/>
          <p:cNvSpPr/>
          <p:nvPr/>
        </p:nvSpPr>
        <p:spPr bwMode="auto">
          <a:xfrm>
            <a:off x="6740434" y="3300549"/>
            <a:ext cx="1199062" cy="22806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308499" y="3427060"/>
            <a:ext cx="4589418" cy="114034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439784" y="3766175"/>
            <a:ext cx="4373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Helvetica Neue" charset="0"/>
              </a:rPr>
              <a:t>Ries, Eric. </a:t>
            </a:r>
            <a:r>
              <a:rPr lang="en-US" sz="1200" i="1" dirty="0" smtClean="0">
                <a:solidFill>
                  <a:srgbClr val="333333"/>
                </a:solidFill>
                <a:latin typeface="Helvetica Neue" charset="0"/>
              </a:rPr>
              <a:t>The Lean Startup: How Today’s Entrepreneurs Use Continuous Innovation to Create Radically Successful Businesses</a:t>
            </a:r>
            <a:r>
              <a:rPr lang="en-US" sz="1200" dirty="0" smtClean="0">
                <a:solidFill>
                  <a:srgbClr val="333333"/>
                </a:solidFill>
                <a:latin typeface="Helvetica Neue" charset="0"/>
              </a:rPr>
              <a:t>. </a:t>
            </a:r>
            <a:r>
              <a:rPr lang="en-US" sz="1200" dirty="0">
                <a:solidFill>
                  <a:srgbClr val="333333"/>
                </a:solidFill>
                <a:latin typeface="Helvetica Neue" charset="0"/>
              </a:rPr>
              <a:t>Random House, Inc. 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439784" y="3478440"/>
            <a:ext cx="24574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dirty="0"/>
              <a:t>Learn more:</a:t>
            </a:r>
          </a:p>
        </p:txBody>
      </p:sp>
    </p:spTree>
    <p:extLst>
      <p:ext uri="{BB962C8B-B14F-4D97-AF65-F5344CB8AC3E}">
        <p14:creationId xmlns:p14="http://schemas.microsoft.com/office/powerpoint/2010/main" val="18823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" y="95793"/>
            <a:ext cx="7345146" cy="49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5" y="696686"/>
            <a:ext cx="8469117" cy="435030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719"/>
            <a:ext cx="9040986" cy="408135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3" y="1149531"/>
            <a:ext cx="8500416" cy="30969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85327" y="465252"/>
            <a:ext cx="8343900" cy="1274338"/>
          </a:xfrm>
          <a:prstGeom prst="rect">
            <a:avLst/>
          </a:prstGeom>
        </p:spPr>
        <p:txBody>
          <a:bodyPr/>
          <a:lstStyle>
            <a:lvl1pPr marL="219075" indent="-219075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ts val="5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1975" indent="-20955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17000"/>
              <a:buFont typeface="Lucida Grande"/>
              <a:buChar char="-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71525" indent="-17145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10000"/>
              <a:buFont typeface="Lucida Grande"/>
              <a:buChar char="-"/>
              <a:defRPr lang="en-US" alt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 marL="1071563" indent="-214313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Lucida Grande"/>
              <a:buChar char="-"/>
              <a:defRPr sz="18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1246585" indent="-170260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Arial Black" pitchFamily="34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15418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18847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2276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5705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kern="0" dirty="0" smtClean="0">
                <a:solidFill>
                  <a:schemeClr val="accent1"/>
                </a:solidFill>
              </a:rPr>
              <a:t>SAFe 4.5 is backwards </a:t>
            </a:r>
            <a:r>
              <a:rPr lang="en-US" sz="3200" b="1" kern="0" smtClean="0">
                <a:solidFill>
                  <a:schemeClr val="accent1"/>
                </a:solidFill>
              </a:rPr>
              <a:t>compatible </a:t>
            </a:r>
            <a:br>
              <a:rPr lang="en-US" sz="3200" b="1" kern="0" smtClean="0">
                <a:solidFill>
                  <a:schemeClr val="accent1"/>
                </a:solidFill>
              </a:rPr>
            </a:br>
            <a:r>
              <a:rPr lang="en-US" sz="3200" b="1" kern="0" smtClean="0">
                <a:solidFill>
                  <a:schemeClr val="accent1"/>
                </a:solidFill>
              </a:rPr>
              <a:t>with </a:t>
            </a:r>
            <a:r>
              <a:rPr lang="en-US" sz="3200" b="1" kern="0" dirty="0" smtClean="0">
                <a:solidFill>
                  <a:schemeClr val="accent1"/>
                </a:solidFill>
              </a:rPr>
              <a:t>SAFe 4.0</a:t>
            </a:r>
            <a:endParaRPr lang="en-US" sz="3200" b="1" kern="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50" y="1984916"/>
            <a:ext cx="3713077" cy="2589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7" y="1828800"/>
            <a:ext cx="3717329" cy="27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06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Decouple Deployment </a:t>
            </a: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R</a:t>
            </a:r>
            <a:r>
              <a:rPr lang="en-US" dirty="0" smtClean="0"/>
              <a:t>elease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93" y="934497"/>
            <a:ext cx="7823077" cy="39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0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Decouple release elements from the total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1" y="1088997"/>
            <a:ext cx="8423121" cy="239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Program Kanban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115"/>
            <a:ext cx="8647041" cy="415438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853485" y="853440"/>
            <a:ext cx="4164449" cy="809897"/>
          </a:xfrm>
          <a:prstGeom prst="ellipse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</p:spTree>
    <p:extLst>
      <p:ext uri="{BB962C8B-B14F-4D97-AF65-F5344CB8AC3E}">
        <p14:creationId xmlns:p14="http://schemas.microsoft.com/office/powerpoint/2010/main" val="131811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DevOps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7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575">
            <a:off x="2952839" y="1875809"/>
            <a:ext cx="3219553" cy="2414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DevOps?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341586" y="787212"/>
            <a:ext cx="8227060" cy="623248"/>
          </a:xfrm>
          <a:prstGeom prst="rect">
            <a:avLst/>
          </a:prstGeom>
        </p:spPr>
        <p:txBody>
          <a:bodyPr/>
          <a:lstStyle>
            <a:lvl1pPr marL="292100" indent="-292100" algn="l" rtl="0" eaLnBrk="1" fontAlgn="base" hangingPunct="1">
              <a:lnSpc>
                <a:spcPct val="110000"/>
              </a:lnSpc>
              <a:spcBef>
                <a:spcPts val="1600"/>
              </a:spcBef>
              <a:spcAft>
                <a:spcPts val="5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9300" indent="-279400" algn="l" rtl="0" eaLnBrk="1" fontAlgn="base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SzPct val="117000"/>
              <a:buFont typeface="Lucida Grande"/>
              <a:buChar char="-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028700" indent="-228600" algn="l" rtl="0" eaLnBrk="1" fontAlgn="base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SzPct val="110000"/>
              <a:buFont typeface="Lucida Grande"/>
              <a:buChar char="-"/>
              <a:defRPr lang="en-US" alt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 marL="1428750" indent="-28575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Lucida Grande"/>
              <a:buChar char="-"/>
              <a:defRPr sz="18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1662113" indent="-227013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Arial Black" pitchFamily="34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An agile approach to bridge the gap between development and operations to deliver value </a:t>
            </a:r>
            <a:r>
              <a:rPr lang="en-US" sz="2000" i="1" dirty="0">
                <a:solidFill>
                  <a:schemeClr val="accent2"/>
                </a:solidFill>
              </a:rPr>
              <a:t>faster and more reliable.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6104934" y="2242007"/>
            <a:ext cx="2345384" cy="20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200" dirty="0">
                <a:solidFill>
                  <a:schemeClr val="accent2"/>
                </a:solidFill>
              </a:rPr>
              <a:t> Operations:</a:t>
            </a:r>
          </a:p>
          <a:p>
            <a:pPr marL="219065" indent="-219065" fontAlgn="base">
              <a:lnSpc>
                <a:spcPct val="11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</a:pPr>
            <a:r>
              <a:rPr lang="en-US" dirty="0"/>
              <a:t>Create Stability</a:t>
            </a:r>
          </a:p>
          <a:p>
            <a:pPr marL="219065" indent="-219065" fontAlgn="base">
              <a:lnSpc>
                <a:spcPct val="11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</a:pPr>
            <a:r>
              <a:rPr lang="en-US" dirty="0"/>
              <a:t>Create or enhance services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74914" y="2242007"/>
            <a:ext cx="2345384" cy="20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200" b="1" dirty="0"/>
              <a:t> </a:t>
            </a:r>
            <a:r>
              <a:rPr lang="en-US" sz="2200" dirty="0">
                <a:solidFill>
                  <a:schemeClr val="accent2"/>
                </a:solidFill>
              </a:rPr>
              <a:t>Development:</a:t>
            </a:r>
          </a:p>
          <a:p>
            <a:pPr marL="219065" indent="-219065" fontAlgn="base">
              <a:lnSpc>
                <a:spcPct val="11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</a:pPr>
            <a:r>
              <a:rPr lang="en-US" dirty="0"/>
              <a:t>Create Change</a:t>
            </a:r>
          </a:p>
          <a:p>
            <a:pPr marL="219065" indent="-219065" fontAlgn="base">
              <a:lnSpc>
                <a:spcPct val="11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</a:pPr>
            <a:r>
              <a:rPr lang="en-US" dirty="0"/>
              <a:t>Add or Modify Features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3233056" y="2352363"/>
            <a:ext cx="2659118" cy="924910"/>
          </a:xfrm>
          <a:prstGeom prst="rightArrow">
            <a:avLst/>
          </a:pr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i="1" dirty="0">
                <a:solidFill>
                  <a:schemeClr val="bg1"/>
                </a:solidFill>
              </a:rPr>
              <a:t>DevOps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-18094" y="4511687"/>
            <a:ext cx="9144000" cy="623248"/>
          </a:xfrm>
          <a:prstGeom prst="rect">
            <a:avLst/>
          </a:prstGeom>
        </p:spPr>
        <p:txBody>
          <a:bodyPr/>
          <a:lstStyle>
            <a:lvl1pPr marL="292100" indent="-292100" algn="l" rtl="0" eaLnBrk="1" fontAlgn="base" hangingPunct="1">
              <a:lnSpc>
                <a:spcPct val="110000"/>
              </a:lnSpc>
              <a:spcBef>
                <a:spcPts val="1600"/>
              </a:spcBef>
              <a:spcAft>
                <a:spcPts val="5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9300" indent="-279400" algn="l" rtl="0" eaLnBrk="1" fontAlgn="base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SzPct val="117000"/>
              <a:buFont typeface="Lucida Grande"/>
              <a:buChar char="-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028700" indent="-228600" algn="l" rtl="0" eaLnBrk="1" fontAlgn="base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SzPct val="110000"/>
              <a:buFont typeface="Lucida Grande"/>
              <a:buChar char="-"/>
              <a:defRPr lang="en-US" alt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 marL="1428750" indent="-28575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Lucida Grande"/>
              <a:buChar char="-"/>
              <a:defRPr sz="18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1662113" indent="-227013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Arial Black" pitchFamily="34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chemeClr val="accent2"/>
                </a:solidFill>
              </a:rPr>
              <a:t>DevOps is a capability of every Agile Release Train</a:t>
            </a:r>
          </a:p>
        </p:txBody>
      </p:sp>
    </p:spTree>
    <p:extLst>
      <p:ext uri="{BB962C8B-B14F-4D97-AF65-F5344CB8AC3E}">
        <p14:creationId xmlns:p14="http://schemas.microsoft.com/office/powerpoint/2010/main" val="9131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is IN the Value Stream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3362" y="845182"/>
            <a:ext cx="8301600" cy="452592"/>
          </a:xfrm>
        </p:spPr>
        <p:txBody>
          <a:bodyPr/>
          <a:lstStyle/>
          <a:p>
            <a:pPr algn="ctr"/>
            <a:r>
              <a:rPr lang="en-US" sz="2200" dirty="0"/>
              <a:t>Value occurs </a:t>
            </a:r>
            <a:r>
              <a:rPr lang="en-US" sz="2200" dirty="0">
                <a:solidFill>
                  <a:srgbClr val="E05E0D"/>
                </a:solidFill>
              </a:rPr>
              <a:t>only</a:t>
            </a:r>
            <a:r>
              <a:rPr lang="en-US" sz="2200" dirty="0"/>
              <a:t> when the end users are operating the Solution.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55342" y="1411944"/>
            <a:ext cx="7317641" cy="2338142"/>
            <a:chOff x="779234" y="1831008"/>
            <a:chExt cx="7317641" cy="2338141"/>
          </a:xfrm>
        </p:grpSpPr>
        <p:grpSp>
          <p:nvGrpSpPr>
            <p:cNvPr id="5" name="Group 4"/>
            <p:cNvGrpSpPr/>
            <p:nvPr/>
          </p:nvGrpSpPr>
          <p:grpSpPr>
            <a:xfrm>
              <a:off x="779234" y="2452239"/>
              <a:ext cx="7256056" cy="1716910"/>
              <a:chOff x="865258" y="2168184"/>
              <a:chExt cx="7554432" cy="1937118"/>
            </a:xfrm>
          </p:grpSpPr>
          <p:sp>
            <p:nvSpPr>
              <p:cNvPr id="6" name="Left Bracket 5"/>
              <p:cNvSpPr/>
              <p:nvPr/>
            </p:nvSpPr>
            <p:spPr bwMode="auto">
              <a:xfrm rot="5400000">
                <a:off x="4514206" y="-149151"/>
                <a:ext cx="274320" cy="5212080"/>
              </a:xfrm>
              <a:prstGeom prst="leftBracket">
                <a:avLst/>
              </a:prstGeom>
              <a:ln w="38100">
                <a:solidFill>
                  <a:srgbClr val="9E9E9E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 defTabSz="91437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  <p:pic>
            <p:nvPicPr>
              <p:cNvPr id="7" name="Picture 6" descr="TEMP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706" y="2702138"/>
                <a:ext cx="5683825" cy="881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alpha val="0"/>
                  </a:schemeClr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4022650" y="2168184"/>
                <a:ext cx="1309915" cy="312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lIns="0" t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</a:rPr>
                  <a:t> Lead time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7735268" y="2966126"/>
                <a:ext cx="42012" cy="3357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5400000">
                <a:off x="4605762" y="620845"/>
                <a:ext cx="42012" cy="659474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329395" y="3397605"/>
                <a:ext cx="42012" cy="5377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1798884" y="3019356"/>
                <a:ext cx="76290" cy="2635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28"/>
              <p:cNvSpPr/>
              <p:nvPr/>
            </p:nvSpPr>
            <p:spPr>
              <a:xfrm rot="5400000">
                <a:off x="1954101" y="3053147"/>
                <a:ext cx="219675" cy="19702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952788" y="3792776"/>
                <a:ext cx="1415529" cy="312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kern="0" spc="52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</a:rPr>
                  <a:t>REPEAT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980033" y="2838941"/>
                <a:ext cx="439657" cy="65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b="1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$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074794" y="2891718"/>
                <a:ext cx="542569" cy="542569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865258" y="2482749"/>
                <a:ext cx="944409" cy="416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F7F7F"/>
                    </a:solidFill>
                    <a:latin typeface="Arial"/>
                    <a:cs typeface="Arial"/>
                  </a:rPr>
                  <a:t>Trigger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883749" y="3154998"/>
                <a:ext cx="42012" cy="78035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367888" y="3110753"/>
              <a:ext cx="926857" cy="4001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bg1"/>
                  </a:solidFill>
                </a:rPr>
                <a:t>Define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95148" y="3090657"/>
              <a:ext cx="1380506" cy="4001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bg1"/>
                  </a:solidFill>
                </a:rPr>
                <a:t>Implement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93704" y="3087893"/>
              <a:ext cx="984565" cy="4001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bg1"/>
                  </a:solidFill>
                </a:rPr>
                <a:t>Deploy</a:t>
              </a:r>
            </a:p>
          </p:txBody>
        </p:sp>
        <p:pic>
          <p:nvPicPr>
            <p:cNvPr id="22" name="Picture 21" descr="DevOp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941" y="2170778"/>
              <a:ext cx="749430" cy="78482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760042" y="183100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/>
                <a:t>DevOps</a:t>
              </a: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413" y="2296675"/>
              <a:ext cx="545462" cy="806230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426797" y="4084748"/>
            <a:ext cx="8227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E05E0D"/>
                </a:solidFill>
              </a:rPr>
              <a:t>DevOps isn’t optional. The only question is how efficient it is.</a:t>
            </a:r>
          </a:p>
        </p:txBody>
      </p:sp>
    </p:spTree>
    <p:extLst>
      <p:ext uri="{BB962C8B-B14F-4D97-AF65-F5344CB8AC3E}">
        <p14:creationId xmlns:p14="http://schemas.microsoft.com/office/powerpoint/2010/main" val="9685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CALMR approach to DevOps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451336" y="1041612"/>
            <a:ext cx="2336893" cy="3878243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b="1" u="sng" dirty="0" smtClean="0">
                <a:solidFill>
                  <a:schemeClr val="accent2"/>
                </a:solidFill>
              </a:rPr>
              <a:t>C</a:t>
            </a:r>
            <a:r>
              <a:rPr lang="en-US" sz="2400" dirty="0" smtClean="0">
                <a:solidFill>
                  <a:schemeClr val="accent2"/>
                </a:solidFill>
              </a:rPr>
              <a:t>ulture</a:t>
            </a:r>
            <a:endParaRPr lang="en-US" sz="24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b="1" u="sng" dirty="0" smtClean="0">
                <a:solidFill>
                  <a:schemeClr val="accent2"/>
                </a:solidFill>
              </a:rPr>
              <a:t>A</a:t>
            </a:r>
            <a:r>
              <a:rPr lang="en-US" sz="2400" dirty="0">
                <a:solidFill>
                  <a:schemeClr val="accent2"/>
                </a:solidFill>
              </a:rPr>
              <a:t>utomation 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b="1" u="sng" dirty="0" smtClean="0">
                <a:solidFill>
                  <a:schemeClr val="accent2"/>
                </a:solidFill>
              </a:rPr>
              <a:t>L</a:t>
            </a:r>
            <a:r>
              <a:rPr lang="en-US" sz="2400" dirty="0" smtClean="0">
                <a:solidFill>
                  <a:schemeClr val="accent2"/>
                </a:solidFill>
              </a:rPr>
              <a:t>ean </a:t>
            </a:r>
            <a:r>
              <a:rPr lang="en-US" sz="2400" dirty="0">
                <a:solidFill>
                  <a:schemeClr val="accent2"/>
                </a:solidFill>
              </a:rPr>
              <a:t>flow  </a:t>
            </a:r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b="1" u="sng" dirty="0" smtClean="0">
                <a:solidFill>
                  <a:schemeClr val="accent2"/>
                </a:solidFill>
              </a:rPr>
              <a:t>M</a:t>
            </a:r>
            <a:r>
              <a:rPr lang="en-US" sz="2400" dirty="0" smtClean="0">
                <a:solidFill>
                  <a:schemeClr val="accent2"/>
                </a:solidFill>
              </a:rPr>
              <a:t>easurement</a:t>
            </a:r>
            <a:r>
              <a:rPr lang="en-US" sz="2400" dirty="0" smtClean="0"/>
              <a:t> 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b="1" u="sng" dirty="0" smtClean="0">
                <a:solidFill>
                  <a:schemeClr val="accent2"/>
                </a:solidFill>
              </a:rPr>
              <a:t>R</a:t>
            </a:r>
            <a:r>
              <a:rPr lang="en-US" sz="2400" dirty="0" smtClean="0">
                <a:solidFill>
                  <a:schemeClr val="accent2"/>
                </a:solidFill>
              </a:rPr>
              <a:t>ecovery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35" y="728344"/>
            <a:ext cx="4138590" cy="40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is a </a:t>
            </a:r>
            <a:r>
              <a:rPr lang="en-US" b="1" u="sng" dirty="0" smtClean="0"/>
              <a:t>C</a:t>
            </a:r>
            <a:r>
              <a:rPr lang="en-US" dirty="0" smtClean="0"/>
              <a:t>ultural shift first of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405" y="1045322"/>
            <a:ext cx="3964446" cy="3838575"/>
          </a:xfrm>
        </p:spPr>
        <p:txBody>
          <a:bodyPr/>
          <a:lstStyle/>
          <a:p>
            <a:r>
              <a:rPr lang="en-US" dirty="0" smtClean="0"/>
              <a:t>A culture of shared responsibility for development and deployment </a:t>
            </a:r>
          </a:p>
          <a:p>
            <a:r>
              <a:rPr lang="en-US" dirty="0"/>
              <a:t>DevOps requires a tolerance for failure and rapid recovery, and rewards risk </a:t>
            </a:r>
            <a:r>
              <a:rPr lang="en-US" dirty="0" smtClean="0"/>
              <a:t>taking</a:t>
            </a:r>
          </a:p>
          <a:p>
            <a:r>
              <a:rPr lang="en-US" dirty="0"/>
              <a:t>Sharing discoveries, practices, tools, and learning across silos is </a:t>
            </a:r>
            <a:r>
              <a:rPr lang="en-US" dirty="0" smtClean="0"/>
              <a:t>encouraged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51" y="1127324"/>
            <a:ext cx="3485246" cy="3424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13" y="792480"/>
            <a:ext cx="1671921" cy="15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8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</a:t>
            </a:r>
            <a:r>
              <a:rPr lang="en-US" dirty="0" smtClean="0"/>
              <a:t>utomate the deployment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457200" y="882895"/>
            <a:ext cx="8055142" cy="3838575"/>
          </a:xfrm>
        </p:spPr>
        <p:txBody>
          <a:bodyPr/>
          <a:lstStyle/>
          <a:p>
            <a:pPr marL="342892" indent="-342892">
              <a:spcBef>
                <a:spcPts val="300"/>
              </a:spcBef>
              <a:spcAft>
                <a:spcPts val="300"/>
              </a:spcAft>
              <a:buClrTx/>
              <a:buFont typeface="+mj-lt"/>
              <a:buAutoNum type="arabicPeriod"/>
            </a:pPr>
            <a:r>
              <a:rPr lang="en-US" sz="1800" dirty="0"/>
              <a:t>Match development environments to production to the </a:t>
            </a:r>
            <a:br>
              <a:rPr lang="en-US" sz="1800" dirty="0"/>
            </a:br>
            <a:r>
              <a:rPr lang="en-US" sz="1800" dirty="0"/>
              <a:t>extent feasible</a:t>
            </a:r>
          </a:p>
          <a:p>
            <a:pPr marL="342892" indent="-342892">
              <a:spcBef>
                <a:spcPts val="300"/>
              </a:spcBef>
              <a:spcAft>
                <a:spcPts val="300"/>
              </a:spcAft>
              <a:buClrTx/>
              <a:buFont typeface="+mj-lt"/>
              <a:buAutoNum type="arabicPeriod"/>
            </a:pPr>
            <a:r>
              <a:rPr lang="en-US" sz="1800" dirty="0"/>
              <a:t>Maintain a staging environment that </a:t>
            </a:r>
            <a:br>
              <a:rPr lang="en-US" sz="1800" dirty="0"/>
            </a:br>
            <a:r>
              <a:rPr lang="en-US" sz="1800" dirty="0"/>
              <a:t>emulates production </a:t>
            </a:r>
          </a:p>
          <a:p>
            <a:pPr marL="342892" indent="-342892">
              <a:spcBef>
                <a:spcPts val="300"/>
              </a:spcBef>
              <a:spcAft>
                <a:spcPts val="300"/>
              </a:spcAft>
              <a:buClrTx/>
              <a:buFont typeface="+mj-lt"/>
              <a:buAutoNum type="arabicPeriod"/>
            </a:pPr>
            <a:r>
              <a:rPr lang="en-US" sz="1800" dirty="0"/>
              <a:t>Deploy a working system to staging </a:t>
            </a:r>
            <a:br>
              <a:rPr lang="en-US" sz="1800" dirty="0"/>
            </a:br>
            <a:r>
              <a:rPr lang="en-US" sz="1800" dirty="0"/>
              <a:t>every Iteration</a:t>
            </a:r>
          </a:p>
          <a:p>
            <a:pPr marL="342892" indent="-342892">
              <a:spcBef>
                <a:spcPts val="300"/>
              </a:spcBef>
              <a:spcAft>
                <a:spcPts val="300"/>
              </a:spcAft>
              <a:buClrTx/>
              <a:buFont typeface="+mj-lt"/>
              <a:buAutoNum type="arabicPeriod"/>
            </a:pPr>
            <a:r>
              <a:rPr lang="en-US" sz="1800" dirty="0"/>
              <a:t>Automate testing of Features and </a:t>
            </a:r>
            <a:br>
              <a:rPr lang="en-US" sz="1800" dirty="0"/>
            </a:br>
            <a:r>
              <a:rPr lang="en-US" sz="1800" dirty="0"/>
              <a:t>performance tests</a:t>
            </a:r>
          </a:p>
          <a:p>
            <a:pPr marL="342892" indent="-342892">
              <a:spcBef>
                <a:spcPts val="300"/>
              </a:spcBef>
              <a:spcAft>
                <a:spcPts val="300"/>
              </a:spcAft>
              <a:buClrTx/>
              <a:buFont typeface="+mj-lt"/>
              <a:buAutoNum type="arabicPeriod"/>
            </a:pPr>
            <a:r>
              <a:rPr lang="en-US" sz="1800" dirty="0"/>
              <a:t>Automate deployment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Everything under version control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Automatically build environments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Automate the actual deployment process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938" y="191142"/>
            <a:ext cx="1587150" cy="1477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19" y="1739527"/>
            <a:ext cx="4285281" cy="30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continuous </a:t>
            </a:r>
            <a:r>
              <a:rPr lang="en-US" u="sng" dirty="0" smtClean="0"/>
              <a:t>L</a:t>
            </a:r>
            <a:r>
              <a:rPr lang="en-US" dirty="0" smtClean="0"/>
              <a:t>ean flow of value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662548" y="1312313"/>
            <a:ext cx="3297286" cy="3357909"/>
          </a:xfrm>
          <a:prstGeom prst="roundRect">
            <a:avLst>
              <a:gd name="adj" fmla="val 0"/>
            </a:avLst>
          </a:prstGeom>
          <a:ln>
            <a:noFill/>
          </a:ln>
        </p:spPr>
        <p:txBody>
          <a:bodyPr/>
          <a:lstStyle>
            <a:lvl1pPr marL="406400" indent="-406400" algn="l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9300" indent="-279400" algn="l" rtl="0" eaLnBrk="1" fontAlgn="base" hangingPunct="1">
              <a:spcBef>
                <a:spcPts val="4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SzPct val="110000"/>
              <a:buFont typeface="Arial Black" pitchFamily="34" charset="0"/>
              <a:buChar char="–"/>
              <a:defRPr sz="2200">
                <a:solidFill>
                  <a:schemeClr val="tx1"/>
                </a:solidFill>
                <a:latin typeface="+mn-lt"/>
                <a:cs typeface="+mn-cs"/>
              </a:defRPr>
            </a:lvl2pPr>
            <a:lvl3pPr marL="1028700" indent="-228600" algn="l" rtl="0" eaLnBrk="1" fontAlgn="base" hangingPunct="1">
              <a:spcBef>
                <a:spcPts val="4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SzPct val="110000"/>
              <a:buFont typeface="Arial" pitchFamily="34" charset="0"/>
              <a:buChar char="•"/>
              <a:defRPr lang="en-US" altLang="en-US" sz="20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 marL="1370013" indent="-227013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10000"/>
              <a:buFont typeface="Arial Black" pitchFamily="34" charset="0"/>
              <a:buChar char="–"/>
              <a:defRPr sz="18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1662113" indent="-227013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10000"/>
              <a:buFont typeface="Arial Black" pitchFamily="34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59550" indent="-259550" defTabSz="685783">
              <a:lnSpc>
                <a:spcPct val="110000"/>
              </a:lnSpc>
              <a:spcBef>
                <a:spcPts val="0"/>
              </a:spcBef>
              <a:spcAft>
                <a:spcPts val="1350"/>
              </a:spcAft>
              <a:buClr>
                <a:schemeClr val="tx1">
                  <a:lumMod val="60000"/>
                  <a:lumOff val="40000"/>
                </a:schemeClr>
              </a:buClr>
            </a:pPr>
            <a:r>
              <a:rPr lang="en-US" sz="1800" dirty="0">
                <a:latin typeface="Arial"/>
                <a:cs typeface="Arial"/>
              </a:rPr>
              <a:t>Identify </a:t>
            </a:r>
            <a:r>
              <a:rPr lang="en-US" sz="1800" dirty="0"/>
              <a:t>bottlenecks and balance the amount of WIP against the available development and operations </a:t>
            </a:r>
            <a:endParaRPr lang="en-US" sz="1800" dirty="0">
              <a:latin typeface="Arial"/>
              <a:cs typeface="Arial"/>
            </a:endParaRPr>
          </a:p>
          <a:p>
            <a:pPr marL="259550" indent="-259550" defTabSz="685783">
              <a:lnSpc>
                <a:spcPct val="110000"/>
              </a:lnSpc>
              <a:spcBef>
                <a:spcPts val="0"/>
              </a:spcBef>
              <a:spcAft>
                <a:spcPts val="1350"/>
              </a:spcAft>
              <a:buClr>
                <a:schemeClr val="tx1">
                  <a:lumMod val="60000"/>
                  <a:lumOff val="40000"/>
                </a:schemeClr>
              </a:buClr>
            </a:pPr>
            <a:r>
              <a:rPr lang="en-US" sz="1800" dirty="0"/>
              <a:t>Decrease the batch sizes of the work</a:t>
            </a:r>
          </a:p>
          <a:p>
            <a:pPr marL="259550" indent="-259550" defTabSz="685783">
              <a:lnSpc>
                <a:spcPct val="110000"/>
              </a:lnSpc>
              <a:spcBef>
                <a:spcPts val="0"/>
              </a:spcBef>
              <a:spcAft>
                <a:spcPts val="1350"/>
              </a:spcAft>
              <a:buClr>
                <a:schemeClr val="tx1">
                  <a:lumMod val="60000"/>
                  <a:lumOff val="40000"/>
                </a:schemeClr>
              </a:buClr>
            </a:pPr>
            <a:r>
              <a:rPr lang="en-US" sz="1800" dirty="0"/>
              <a:t>Manage and reduce,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queue </a:t>
            </a:r>
            <a:r>
              <a:rPr lang="en-US" sz="1800" dirty="0"/>
              <a:t>lengths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73" y="-22701"/>
            <a:ext cx="1442561" cy="138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750" y="2663126"/>
            <a:ext cx="3276422" cy="2172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37036"/>
          <a:stretch/>
        </p:blipFill>
        <p:spPr>
          <a:xfrm>
            <a:off x="203839" y="818801"/>
            <a:ext cx="5458709" cy="16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0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5" y="5712"/>
            <a:ext cx="7328476" cy="50313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27673" y="129359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751928" y="911678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7287814" y="1193894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29043" y="1639664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607623" y="3765883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5116166" y="2816678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6026743" y="3039563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205588" y="4220120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4708635" y="4211653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144238" y="2593793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8221899" y="4443005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427692" y="2370908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2661152" y="1992300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spc="-100">
                <a:solidFill>
                  <a:schemeClr val="bg1"/>
                </a:solidFill>
              </a:rPr>
              <a:t>12</a:t>
            </a:r>
            <a:endParaRPr lang="en-US" sz="2200" b="1" spc="-1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264024" y="995082"/>
            <a:ext cx="4762719" cy="19881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</p:spTree>
    <p:extLst>
      <p:ext uri="{BB962C8B-B14F-4D97-AF65-F5344CB8AC3E}">
        <p14:creationId xmlns:p14="http://schemas.microsoft.com/office/powerpoint/2010/main" val="14318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M</a:t>
            </a:r>
            <a:r>
              <a:rPr lang="en-US" dirty="0" smtClean="0"/>
              <a:t>easure everything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947"/>
            <a:ext cx="7574548" cy="3838575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Collect data on business, application, infrastructure and client layers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Collect data about the deployment pipeline itself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Store logs in ways that enable analysis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Different telemetry for different stakeholders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Broadcast measurements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Overlay measurements with events </a:t>
            </a:r>
            <a:br>
              <a:rPr lang="en-US" sz="1800" dirty="0"/>
            </a:br>
            <a:r>
              <a:rPr lang="en-US" sz="1800" dirty="0"/>
              <a:t>(deploys, releases)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Continuously improve telemetry during </a:t>
            </a:r>
            <a:br>
              <a:rPr lang="en-US" sz="1800" dirty="0"/>
            </a:br>
            <a:r>
              <a:rPr lang="en-US" sz="1800" dirty="0"/>
              <a:t>and after problem solving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44783" y="1471894"/>
            <a:ext cx="3415388" cy="2518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19075" indent="-219075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1975" indent="-20955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17000"/>
              <a:buFont typeface="Arial Black" pitchFamily="34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71525" indent="-17145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17000"/>
              <a:buFont typeface="Lucida Grande"/>
              <a:buChar char="-"/>
              <a:defRPr lang="en-US" altLang="en-US"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071563" indent="-214313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Arial Black" pitchFamily="34" charset="0"/>
              <a:buChar char="–"/>
              <a:defRPr sz="18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1246585" indent="-170260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Arial Black" pitchFamily="34" charset="0"/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5418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18847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2276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5705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US" kern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9" y="1923940"/>
            <a:ext cx="3004752" cy="29527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53" y="3387186"/>
            <a:ext cx="1789736" cy="17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0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71450"/>
            <a:ext cx="8488017" cy="337566"/>
          </a:xfrm>
        </p:spPr>
        <p:txBody>
          <a:bodyPr/>
          <a:lstStyle/>
          <a:p>
            <a:r>
              <a:rPr lang="en-US" dirty="0" smtClean="0"/>
              <a:t>Architect for </a:t>
            </a:r>
            <a:r>
              <a:rPr lang="en-US" smtClean="0"/>
              <a:t>“release-ability” </a:t>
            </a:r>
            <a:r>
              <a:rPr lang="en-US" dirty="0" smtClean="0"/>
              <a:t>and </a:t>
            </a:r>
            <a:r>
              <a:rPr lang="en-US" u="sng" dirty="0" smtClean="0"/>
              <a:t>R</a:t>
            </a:r>
            <a:r>
              <a:rPr lang="en-US" dirty="0" smtClean="0"/>
              <a:t>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157" y="881465"/>
            <a:ext cx="5903659" cy="3838575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Stop-the-line mentality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Plan for and rehearse failures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Build the environment for both roll back and fix forward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Use tools such as:</a:t>
            </a:r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sz="1600" dirty="0"/>
              <a:t>Feature toggles</a:t>
            </a:r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sz="1600" dirty="0"/>
              <a:t>Dark launches</a:t>
            </a:r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sz="1600" dirty="0"/>
              <a:t>Chaos monkey</a:t>
            </a:r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sz="1600" dirty="0"/>
              <a:t>Canary Releases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767576" y="887275"/>
            <a:ext cx="3508876" cy="13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19075" indent="-219075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1975" indent="-20955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17000"/>
              <a:buFont typeface="Arial Black" pitchFamily="34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71525" indent="-17145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17000"/>
              <a:buFont typeface="Lucida Grande"/>
              <a:buChar char="-"/>
              <a:defRPr lang="en-US" altLang="en-US"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071563" indent="-214313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Arial Black" pitchFamily="34" charset="0"/>
              <a:buChar char="–"/>
              <a:defRPr sz="18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1246585" indent="-170260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Arial Black" pitchFamily="34" charset="0"/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5418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18847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2276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5705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kern="0" dirty="0"/>
          </a:p>
        </p:txBody>
      </p:sp>
      <p:sp>
        <p:nvSpPr>
          <p:cNvPr id="6" name="TextBox 5"/>
          <p:cNvSpPr txBox="1"/>
          <p:nvPr/>
        </p:nvSpPr>
        <p:spPr>
          <a:xfrm>
            <a:off x="400156" y="3942736"/>
            <a:ext cx="49672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the DevOps Handbook: How to Create World-Class Agility, Reliability, and Security in Technology Organizations IT Revolution </a:t>
            </a:r>
            <a:r>
              <a:rPr lang="en-US" sz="1100" dirty="0" err="1"/>
              <a:t>Press..Kim</a:t>
            </a:r>
            <a:r>
              <a:rPr lang="en-US" sz="1100" dirty="0"/>
              <a:t>, Gene; Humble, Jez; </a:t>
            </a:r>
            <a:r>
              <a:rPr lang="en-US" sz="1100" dirty="0" err="1"/>
              <a:t>Debois</a:t>
            </a:r>
            <a:r>
              <a:rPr lang="en-US" sz="1100" dirty="0"/>
              <a:t>, Patrick; Willis, John 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44783" y="1471894"/>
            <a:ext cx="3415388" cy="2518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19075" indent="-219075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1975" indent="-20955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17000"/>
              <a:buFont typeface="Arial Black" pitchFamily="34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71525" indent="-17145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17000"/>
              <a:buFont typeface="Lucida Grande"/>
              <a:buChar char="-"/>
              <a:defRPr lang="en-US" altLang="en-US"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071563" indent="-214313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Arial Black" pitchFamily="34" charset="0"/>
              <a:buChar char="–"/>
              <a:defRPr sz="18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1246585" indent="-170260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Arial Black" pitchFamily="34" charset="0"/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5418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18847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2276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5705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US" kern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9" y="1923940"/>
            <a:ext cx="3004752" cy="29527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79" y="2128117"/>
            <a:ext cx="1734528" cy="17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5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Lean UX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8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1489" y="807676"/>
            <a:ext cx="7899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Helvetica Neue" charset="0"/>
              </a:rPr>
              <a:t>In their book </a:t>
            </a:r>
            <a:r>
              <a:rPr lang="en-US" sz="2000" i="1" dirty="0">
                <a:solidFill>
                  <a:srgbClr val="333333"/>
                </a:solidFill>
                <a:latin typeface="Helvetica Neue" charset="0"/>
              </a:rPr>
              <a:t>Lean UX</a:t>
            </a:r>
            <a:r>
              <a:rPr lang="en-US" sz="2000" dirty="0">
                <a:solidFill>
                  <a:srgbClr val="333333"/>
                </a:solidFill>
                <a:latin typeface="Helvetica Neue" charset="0"/>
              </a:rPr>
              <a:t>, Gothelf and </a:t>
            </a:r>
            <a:r>
              <a:rPr lang="en-US" sz="2000" dirty="0" err="1">
                <a:solidFill>
                  <a:srgbClr val="333333"/>
                </a:solidFill>
                <a:latin typeface="Helvetica Neue" charset="0"/>
              </a:rPr>
              <a:t>Seiden</a:t>
            </a:r>
            <a:r>
              <a:rPr lang="en-US" sz="2000" dirty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en-US" sz="2000" dirty="0" smtClean="0">
                <a:solidFill>
                  <a:srgbClr val="333333"/>
                </a:solidFill>
                <a:latin typeface="Helvetica Neue" charset="0"/>
              </a:rPr>
              <a:t>describe </a:t>
            </a:r>
            <a:r>
              <a:rPr lang="en-US" sz="2000" dirty="0">
                <a:solidFill>
                  <a:srgbClr val="333333"/>
                </a:solidFill>
                <a:latin typeface="Helvetica Neue" charset="0"/>
              </a:rPr>
              <a:t>a model that we have adapted for SAFe </a:t>
            </a:r>
            <a:r>
              <a:rPr lang="en-US" sz="2000" dirty="0" smtClean="0">
                <a:solidFill>
                  <a:srgbClr val="333333"/>
                </a:solidFill>
                <a:latin typeface="Helvetica Neue" charset="0"/>
              </a:rPr>
              <a:t>context.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Lean User Experience (UX)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9" y="1823339"/>
            <a:ext cx="1735910" cy="2603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86" y="1721955"/>
            <a:ext cx="6277925" cy="270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4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2797" y="1660615"/>
            <a:ext cx="3355431" cy="104775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Features have an outcome hypothesis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Folded Corner 4"/>
          <p:cNvSpPr/>
          <p:nvPr/>
        </p:nvSpPr>
        <p:spPr>
          <a:xfrm>
            <a:off x="3911300" y="418057"/>
            <a:ext cx="4344425" cy="4193013"/>
          </a:xfrm>
          <a:prstGeom prst="foldedCorner">
            <a:avLst>
              <a:gd name="adj" fmla="val 1130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28600" rIns="91440" rtlCol="0" anchor="t" anchorCtr="0"/>
          <a:lstStyle/>
          <a:p>
            <a:r>
              <a:rPr lang="en-US" sz="1550" b="1" dirty="0">
                <a:solidFill>
                  <a:srgbClr val="4E4E4E"/>
                </a:solidFill>
                <a:latin typeface="Arial"/>
                <a:cs typeface="Arial"/>
              </a:rPr>
              <a:t>Feature: </a:t>
            </a:r>
            <a:r>
              <a:rPr lang="en-US" sz="1550" dirty="0">
                <a:solidFill>
                  <a:srgbClr val="4E4E4E"/>
                </a:solidFill>
                <a:latin typeface="Arial"/>
                <a:cs typeface="Arial"/>
              </a:rPr>
              <a:t>In-service software update</a:t>
            </a:r>
          </a:p>
          <a:p>
            <a:pPr>
              <a:spcBef>
                <a:spcPts val="600"/>
              </a:spcBef>
            </a:pPr>
            <a:endParaRPr lang="en-US" sz="1550" b="1" dirty="0">
              <a:solidFill>
                <a:srgbClr val="4E4E4E"/>
              </a:solidFill>
              <a:latin typeface="Arial"/>
              <a:cs typeface="Arial"/>
            </a:endParaRPr>
          </a:p>
          <a:p>
            <a:pPr>
              <a:spcBef>
                <a:spcPts val="600"/>
              </a:spcBef>
            </a:pPr>
            <a:r>
              <a:rPr lang="en-US" sz="1550" b="1" dirty="0">
                <a:solidFill>
                  <a:srgbClr val="4E4E4E"/>
                </a:solidFill>
                <a:latin typeface="Arial"/>
                <a:cs typeface="Arial"/>
              </a:rPr>
              <a:t>Benefit hypothesis</a:t>
            </a:r>
            <a:r>
              <a:rPr lang="en-US" sz="1550" dirty="0">
                <a:solidFill>
                  <a:srgbClr val="4E4E4E"/>
                </a:solidFill>
                <a:latin typeface="Arial"/>
                <a:cs typeface="Arial"/>
              </a:rPr>
              <a:t>: Downtime decreased by 80%</a:t>
            </a:r>
          </a:p>
          <a:p>
            <a:endParaRPr lang="en-US" sz="1550" dirty="0">
              <a:solidFill>
                <a:srgbClr val="4E4E4E"/>
              </a:solidFill>
              <a:latin typeface="Arial"/>
              <a:cs typeface="Arial"/>
            </a:endParaRPr>
          </a:p>
          <a:p>
            <a:r>
              <a:rPr lang="en-US" sz="1550" b="1" dirty="0">
                <a:solidFill>
                  <a:srgbClr val="4E4E4E"/>
                </a:solidFill>
                <a:latin typeface="Arial"/>
                <a:cs typeface="Arial"/>
              </a:rPr>
              <a:t>Acceptance Criteria:</a:t>
            </a:r>
          </a:p>
          <a:p>
            <a:pPr marL="404813" indent="-2762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4E4E4E"/>
                </a:solidFill>
                <a:latin typeface="Arial"/>
                <a:cs typeface="Arial"/>
              </a:rPr>
              <a:t>Nonstop routing availability</a:t>
            </a:r>
          </a:p>
          <a:p>
            <a:pPr marL="404813" indent="-2762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4E4E4E"/>
                </a:solidFill>
                <a:latin typeface="Arial"/>
                <a:cs typeface="Arial"/>
              </a:rPr>
              <a:t>Automatic and manual update support</a:t>
            </a:r>
          </a:p>
          <a:p>
            <a:pPr marL="404813" indent="-2762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4E4E4E"/>
                </a:solidFill>
                <a:latin typeface="Arial"/>
                <a:cs typeface="Arial"/>
              </a:rPr>
              <a:t>Rollback capability</a:t>
            </a:r>
          </a:p>
          <a:p>
            <a:pPr marL="404813" indent="-2762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4E4E4E"/>
                </a:solidFill>
                <a:latin typeface="Arial"/>
                <a:cs typeface="Arial"/>
              </a:rPr>
              <a:t>Support through existing admin tools</a:t>
            </a:r>
          </a:p>
          <a:p>
            <a:pPr marL="404813" indent="-2762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4E4E4E"/>
                </a:solidFill>
                <a:latin typeface="Arial"/>
                <a:cs typeface="Arial"/>
              </a:rPr>
              <a:t>All enabled services are running after the update </a:t>
            </a:r>
          </a:p>
        </p:txBody>
      </p:sp>
    </p:spTree>
    <p:extLst>
      <p:ext uri="{BB962C8B-B14F-4D97-AF65-F5344CB8AC3E}">
        <p14:creationId xmlns:p14="http://schemas.microsoft.com/office/powerpoint/2010/main" val="19307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Roadmap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9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32" y="8780"/>
            <a:ext cx="6641944" cy="512594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 bwMode="auto">
          <a:xfrm>
            <a:off x="2314311" y="982134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3" name="Oval 22"/>
          <p:cNvSpPr/>
          <p:nvPr/>
        </p:nvSpPr>
        <p:spPr bwMode="auto">
          <a:xfrm>
            <a:off x="3403600" y="982134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5" name="Oval 24"/>
          <p:cNvSpPr/>
          <p:nvPr/>
        </p:nvSpPr>
        <p:spPr bwMode="auto">
          <a:xfrm>
            <a:off x="6069613" y="3294920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6" name="Oval 25"/>
          <p:cNvSpPr/>
          <p:nvPr/>
        </p:nvSpPr>
        <p:spPr bwMode="auto">
          <a:xfrm>
            <a:off x="2931112" y="2198091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7" name="Oval 26"/>
          <p:cNvSpPr/>
          <p:nvPr/>
        </p:nvSpPr>
        <p:spPr bwMode="auto">
          <a:xfrm>
            <a:off x="3818468" y="2198091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9" name="Oval 28"/>
          <p:cNvSpPr/>
          <p:nvPr/>
        </p:nvSpPr>
        <p:spPr bwMode="auto">
          <a:xfrm>
            <a:off x="6693408" y="3294920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31" name="Oval 30"/>
          <p:cNvSpPr/>
          <p:nvPr/>
        </p:nvSpPr>
        <p:spPr bwMode="auto">
          <a:xfrm>
            <a:off x="816083" y="3914988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17" name="Oval 16"/>
          <p:cNvSpPr/>
          <p:nvPr/>
        </p:nvSpPr>
        <p:spPr bwMode="auto">
          <a:xfrm>
            <a:off x="4665652" y="2198091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19" name="Oval 18"/>
          <p:cNvSpPr/>
          <p:nvPr/>
        </p:nvSpPr>
        <p:spPr bwMode="auto">
          <a:xfrm>
            <a:off x="5403280" y="2198091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0" name="Oval 19"/>
          <p:cNvSpPr/>
          <p:nvPr/>
        </p:nvSpPr>
        <p:spPr bwMode="auto">
          <a:xfrm>
            <a:off x="3997778" y="3294920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67314" y="4387583"/>
            <a:ext cx="1437620" cy="680805"/>
            <a:chOff x="-968560" y="633145"/>
            <a:chExt cx="1916827" cy="608744"/>
          </a:xfrm>
        </p:grpSpPr>
        <p:sp>
          <p:nvSpPr>
            <p:cNvPr id="21" name="Rectangle 20"/>
            <p:cNvSpPr/>
            <p:nvPr/>
          </p:nvSpPr>
          <p:spPr bwMode="auto">
            <a:xfrm>
              <a:off x="-968560" y="633145"/>
              <a:ext cx="1916827" cy="417273"/>
            </a:xfrm>
            <a:prstGeom prst="rect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68580" rIns="68580" bIns="6858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20000"/>
                </a:spcBef>
              </a:pPr>
              <a:endParaRPr lang="en-US" sz="1650" i="1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-933789" y="687892"/>
              <a:ext cx="180303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Links to courseware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 bwMode="auto">
          <a:xfrm>
            <a:off x="869529" y="4048339"/>
            <a:ext cx="8467" cy="298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623943" y="2143078"/>
            <a:ext cx="960120" cy="188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28" name="Rectangle 27"/>
          <p:cNvSpPr/>
          <p:nvPr/>
        </p:nvSpPr>
        <p:spPr bwMode="auto">
          <a:xfrm>
            <a:off x="7334382" y="2143078"/>
            <a:ext cx="1500834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12 new articles</a:t>
            </a:r>
          </a:p>
        </p:txBody>
      </p:sp>
    </p:spTree>
    <p:extLst>
      <p:ext uri="{BB962C8B-B14F-4D97-AF65-F5344CB8AC3E}">
        <p14:creationId xmlns:p14="http://schemas.microsoft.com/office/powerpoint/2010/main" val="18488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Program Consultant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spc="-100" dirty="0" smtClean="0">
                <a:solidFill>
                  <a:schemeClr val="bg1"/>
                </a:solidFill>
              </a:rPr>
              <a:t>10</a:t>
            </a:r>
            <a:endParaRPr lang="en-US" sz="4000" b="1" spc="-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12" y="437263"/>
            <a:ext cx="5673287" cy="42327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6859126" y="1300186"/>
            <a:ext cx="960120" cy="188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7569565" y="1300186"/>
            <a:ext cx="1114697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New article</a:t>
            </a:r>
          </a:p>
        </p:txBody>
      </p:sp>
    </p:spTree>
    <p:extLst>
      <p:ext uri="{BB962C8B-B14F-4D97-AF65-F5344CB8AC3E}">
        <p14:creationId xmlns:p14="http://schemas.microsoft.com/office/powerpoint/2010/main" val="1269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11. Solution Train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spc="-100" dirty="0" smtClean="0">
                <a:solidFill>
                  <a:schemeClr val="bg1"/>
                </a:solidFill>
              </a:rPr>
              <a:t>11</a:t>
            </a:r>
            <a:endParaRPr lang="en-US" sz="4000" b="1" spc="-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4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457201" y="1405442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57201" y="2013930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57201" y="2622418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57201" y="3839394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457201" y="3230906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5054621" y="4447882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>
                <a:solidFill>
                  <a:schemeClr val="bg1"/>
                </a:solidFill>
              </a:rPr>
              <a:t>13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054621" y="796954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5054621" y="1405442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>
                <a:solidFill>
                  <a:schemeClr val="bg1"/>
                </a:solidFill>
              </a:rPr>
              <a:t>8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54621" y="2013930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>
                <a:solidFill>
                  <a:schemeClr val="bg1"/>
                </a:solidFill>
              </a:rPr>
              <a:t>9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57201" y="796954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5054621" y="2622418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5054621" y="3230906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9257" y="884144"/>
            <a:ext cx="360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Improve Big Picture Usability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9258" y="1424344"/>
            <a:ext cx="34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Updated Menu Structure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9258" y="2009224"/>
            <a:ext cx="334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name for Big Picture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9258" y="2619695"/>
            <a:ext cx="334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Configurable Framework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9258" y="3202248"/>
            <a:ext cx="334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Spanning Palette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10041" y="1424344"/>
            <a:ext cx="284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Lean UX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9258" y="3865386"/>
            <a:ext cx="40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Continuous Delivery Pipeline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10041" y="851799"/>
            <a:ext cx="340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Scalable DevOps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10041" y="2009224"/>
            <a:ext cx="340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Implementation Roadmap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10041" y="2619695"/>
            <a:ext cx="340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SAFe Program Consultant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0041" y="3202248"/>
            <a:ext cx="340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Solution Train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10042" y="4461347"/>
            <a:ext cx="276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Other important stuff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Changes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 bwMode="auto">
          <a:xfrm>
            <a:off x="5054621" y="3839394"/>
            <a:ext cx="445770" cy="44577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10041" y="3865386"/>
            <a:ext cx="340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174607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6" y="559526"/>
            <a:ext cx="9043124" cy="39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3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9" y="1629932"/>
            <a:ext cx="8840631" cy="179110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Stream level is now called the “Large Solutions” level</a:t>
            </a:r>
          </a:p>
        </p:txBody>
      </p:sp>
    </p:spTree>
    <p:extLst>
      <p:ext uri="{BB962C8B-B14F-4D97-AF65-F5344CB8AC3E}">
        <p14:creationId xmlns:p14="http://schemas.microsoft.com/office/powerpoint/2010/main" val="4817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spc="-100" dirty="0" smtClean="0">
                <a:solidFill>
                  <a:schemeClr val="bg1"/>
                </a:solidFill>
              </a:rPr>
              <a:t>12</a:t>
            </a:r>
            <a:endParaRPr lang="en-US" sz="4000" b="1" spc="-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99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Compliance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85" y="907904"/>
            <a:ext cx="4745894" cy="17644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6975" y="2880621"/>
            <a:ext cx="7095066" cy="1651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9075" indent="-219075" fontAlgn="base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</a:pPr>
            <a:r>
              <a:rPr lang="en-US" sz="1600" dirty="0"/>
              <a:t>Compliance is now part of </a:t>
            </a:r>
            <a:r>
              <a:rPr lang="en-US" sz="1600" i="1" dirty="0"/>
              <a:t>Solution Intent</a:t>
            </a:r>
            <a:r>
              <a:rPr lang="en-US" sz="1600" dirty="0"/>
              <a:t>. Agile Architecture is now a guidance article</a:t>
            </a:r>
            <a:r>
              <a:rPr lang="en-US" sz="1600" dirty="0" smtClean="0"/>
              <a:t>.</a:t>
            </a:r>
            <a:endParaRPr lang="en-US" sz="1600" dirty="0"/>
          </a:p>
          <a:p>
            <a:pPr marL="219075" indent="-219075" fontAlgn="base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</a:pPr>
            <a:r>
              <a:rPr lang="en-US" sz="1600" dirty="0"/>
              <a:t>Compliance enablers are used to schedule and manage specific compliance activities, including verification and validation, documentation and signoffs, and regulatory submissions and approvals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6859126" y="1300186"/>
            <a:ext cx="960120" cy="188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7569565" y="1300186"/>
            <a:ext cx="1114697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New article</a:t>
            </a:r>
          </a:p>
        </p:txBody>
      </p:sp>
    </p:spTree>
    <p:extLst>
      <p:ext uri="{BB962C8B-B14F-4D97-AF65-F5344CB8AC3E}">
        <p14:creationId xmlns:p14="http://schemas.microsoft.com/office/powerpoint/2010/main" val="28991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stuff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spc="-100" dirty="0" smtClean="0">
                <a:solidFill>
                  <a:schemeClr val="bg1"/>
                </a:solidFill>
              </a:rPr>
              <a:t>13</a:t>
            </a:r>
            <a:endParaRPr lang="en-US" sz="4000" b="1" spc="-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78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99" y="1645257"/>
            <a:ext cx="3750729" cy="3012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changes on Team Level terminology</a:t>
            </a:r>
            <a:endParaRPr lang="en-US" dirty="0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61" y="2834042"/>
            <a:ext cx="942654" cy="610261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 rot="16200000">
            <a:off x="1557322" y="3873618"/>
            <a:ext cx="1209929" cy="202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rgbClr val="717171"/>
                </a:solidFill>
              </a:rPr>
              <a:t>Plan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509099" y="1345003"/>
            <a:ext cx="1469619" cy="2329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rgbClr val="717171"/>
                </a:solidFill>
              </a:rPr>
              <a:t>Daily Stand-up</a:t>
            </a:r>
            <a:endParaRPr lang="en-US" sz="1600" dirty="0">
              <a:solidFill>
                <a:srgbClr val="717171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460848" y="3546972"/>
            <a:ext cx="866904" cy="4719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717171"/>
                </a:solidFill>
              </a:rPr>
              <a:t>Review</a:t>
            </a: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00" y="2466510"/>
            <a:ext cx="264437" cy="401933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09" y="3346006"/>
            <a:ext cx="264437" cy="401933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3133592" y="3476329"/>
            <a:ext cx="1497193" cy="286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rgbClr val="717171"/>
                </a:solidFill>
              </a:rPr>
              <a:t>Dev Team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4415096" y="2348614"/>
            <a:ext cx="549637" cy="286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rgbClr val="717171"/>
                </a:solidFill>
              </a:rPr>
              <a:t>PO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4553887" y="3162713"/>
            <a:ext cx="549637" cy="286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rgbClr val="717171"/>
                </a:solidFill>
              </a:rPr>
              <a:t>SM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88" y="3952269"/>
            <a:ext cx="739145" cy="724861"/>
          </a:xfrm>
          <a:prstGeom prst="rect">
            <a:avLst/>
          </a:prstGeom>
        </p:spPr>
      </p:pic>
      <p:pic>
        <p:nvPicPr>
          <p:cNvPr id="23" name="Picture 22" descr="Team-Backlo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95" y="3369866"/>
            <a:ext cx="714570" cy="1209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60074" y="4186212"/>
            <a:ext cx="866904" cy="4719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717171"/>
                </a:solidFill>
              </a:rPr>
              <a:t>Retro</a:t>
            </a:r>
          </a:p>
        </p:txBody>
      </p:sp>
    </p:spTree>
    <p:extLst>
      <p:ext uri="{BB962C8B-B14F-4D97-AF65-F5344CB8AC3E}">
        <p14:creationId xmlns:p14="http://schemas.microsoft.com/office/powerpoint/2010/main" val="19235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22515" y="380455"/>
            <a:ext cx="3587931" cy="438151"/>
          </a:xfrm>
        </p:spPr>
        <p:txBody>
          <a:bodyPr/>
          <a:lstStyle/>
          <a:p>
            <a:r>
              <a:rPr lang="en-US" sz="2600" b="1" spc="-30" dirty="0" smtClean="0">
                <a:solidFill>
                  <a:schemeClr val="accent1"/>
                </a:solidFill>
              </a:rPr>
              <a:t>Terminology changes</a:t>
            </a:r>
            <a:endParaRPr lang="en-US" sz="2600" b="1" spc="-3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51" y="200254"/>
            <a:ext cx="3936275" cy="46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 Big Picture Usability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1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" y="0"/>
            <a:ext cx="9211733" cy="51435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159527"/>
            <a:ext cx="6946640" cy="48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9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Menu structure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4185828" y="1297703"/>
            <a:ext cx="772343" cy="772343"/>
          </a:xfrm>
          <a:prstGeom prst="ellipse">
            <a:avLst/>
          </a:prstGeom>
          <a:solidFill>
            <a:schemeClr val="accent1"/>
          </a:solidFill>
          <a:ln w="476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2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59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19918"/>
            <a:ext cx="9144000" cy="301625"/>
          </a:xfrm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Updated menu structure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2800" b="1" dirty="0" smtClean="0">
                <a:solidFill>
                  <a:schemeClr val="accent1"/>
                </a:solidFill>
              </a:rPr>
              <a:t>Training &amp; Certification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2" y="992019"/>
            <a:ext cx="6086475" cy="3978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22" y="1960207"/>
            <a:ext cx="4315269" cy="30099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 bwMode="auto">
          <a:xfrm>
            <a:off x="3722336" y="1099596"/>
            <a:ext cx="1432291" cy="3773347"/>
          </a:xfrm>
          <a:custGeom>
            <a:avLst/>
            <a:gdLst>
              <a:gd name="connsiteX0" fmla="*/ 0 w 1432291"/>
              <a:gd name="connsiteY0" fmla="*/ 291313 h 3884177"/>
              <a:gd name="connsiteX1" fmla="*/ 1327094 w 1432291"/>
              <a:gd name="connsiteY1" fmla="*/ 0 h 3884177"/>
              <a:gd name="connsiteX2" fmla="*/ 1432291 w 1432291"/>
              <a:gd name="connsiteY2" fmla="*/ 3706152 h 3884177"/>
              <a:gd name="connsiteX3" fmla="*/ 1335186 w 1432291"/>
              <a:gd name="connsiteY3" fmla="*/ 3884177 h 3884177"/>
              <a:gd name="connsiteX4" fmla="*/ 8092 w 1432291"/>
              <a:gd name="connsiteY4" fmla="*/ 647363 h 3884177"/>
              <a:gd name="connsiteX5" fmla="*/ 0 w 1432291"/>
              <a:gd name="connsiteY5" fmla="*/ 291313 h 388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2291" h="3884177">
                <a:moveTo>
                  <a:pt x="0" y="291313"/>
                </a:moveTo>
                <a:lnTo>
                  <a:pt x="1327094" y="0"/>
                </a:lnTo>
                <a:lnTo>
                  <a:pt x="1432291" y="3706152"/>
                </a:lnTo>
                <a:lnTo>
                  <a:pt x="1335186" y="3884177"/>
                </a:lnTo>
                <a:lnTo>
                  <a:pt x="8092" y="647363"/>
                </a:lnTo>
                <a:lnTo>
                  <a:pt x="0" y="291313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"/>
          <a:stretch/>
        </p:blipFill>
        <p:spPr>
          <a:xfrm>
            <a:off x="5037838" y="1092190"/>
            <a:ext cx="2956912" cy="3780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 bwMode="auto">
          <a:xfrm>
            <a:off x="2743200" y="1391145"/>
            <a:ext cx="980661" cy="331304"/>
          </a:xfrm>
          <a:prstGeom prst="rect">
            <a:avLst/>
          </a:prstGeom>
          <a:noFill/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</p:spTree>
    <p:extLst>
      <p:ext uri="{BB962C8B-B14F-4D97-AF65-F5344CB8AC3E}">
        <p14:creationId xmlns:p14="http://schemas.microsoft.com/office/powerpoint/2010/main" val="2297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urseware Template-V8_with reference">
  <a:themeElements>
    <a:clrScheme name="SAFe 4 dot 5 color palette">
      <a:dk1>
        <a:srgbClr val="565656"/>
      </a:dk1>
      <a:lt1>
        <a:srgbClr val="FFFFFF"/>
      </a:lt1>
      <a:dk2>
        <a:srgbClr val="000000"/>
      </a:dk2>
      <a:lt2>
        <a:srgbClr val="E2E2E2"/>
      </a:lt2>
      <a:accent1>
        <a:srgbClr val="2F60AC"/>
      </a:accent1>
      <a:accent2>
        <a:srgbClr val="E05E0D"/>
      </a:accent2>
      <a:accent3>
        <a:srgbClr val="F4AD3E"/>
      </a:accent3>
      <a:accent4>
        <a:srgbClr val="465064"/>
      </a:accent4>
      <a:accent5>
        <a:srgbClr val="9EB31C"/>
      </a:accent5>
      <a:accent6>
        <a:srgbClr val="33353A"/>
      </a:accent6>
      <a:hlink>
        <a:srgbClr val="333333"/>
      </a:hlink>
      <a:folHlink>
        <a:srgbClr val="262626"/>
      </a:folHlink>
    </a:clrScheme>
    <a:fontScheme name="Networ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91440" rIns="91440" bIns="91440" numCol="1" rtlCol="0" anchor="t" anchorCtr="0" compatLnSpc="1">
        <a:prstTxWarp prst="textNoShape">
          <a:avLst/>
        </a:prstTxWarp>
        <a:noAutofit/>
      </a:bodyPr>
      <a:lstStyle>
        <a:defPPr algn="l" eaLnBrk="0" hangingPunct="0">
          <a:spcBef>
            <a:spcPct val="20000"/>
          </a:spcBef>
          <a:defRPr sz="2200" i="1"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EA0DA09B-9BC1-5348-99DC-4ADBBF480E51}" vid="{8A589A23-0014-E148-BE64-D75A0DD35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__SAI Courseware Template Master - 16x9</Template>
  <TotalTime>6506</TotalTime>
  <Words>872</Words>
  <Application>Microsoft Macintosh PowerPoint</Application>
  <PresentationFormat>On-screen Show (16:9)</PresentationFormat>
  <Paragraphs>255</Paragraphs>
  <Slides>56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 Black</vt:lpstr>
      <vt:lpstr>Calibri</vt:lpstr>
      <vt:lpstr>Helvetica Neue</vt:lpstr>
      <vt:lpstr>Lucida Grande</vt:lpstr>
      <vt:lpstr>Webdings</vt:lpstr>
      <vt:lpstr>Wingdings</vt:lpstr>
      <vt:lpstr>Arial</vt:lpstr>
      <vt:lpstr>Courseware Template-V8_with reference</vt:lpstr>
      <vt:lpstr>What’s New in SAFe® 4.5?</vt:lpstr>
      <vt:lpstr>PowerPoint Presentation</vt:lpstr>
      <vt:lpstr>PowerPoint Presentation</vt:lpstr>
      <vt:lpstr>PowerPoint Presentation</vt:lpstr>
      <vt:lpstr>Summary of Changes</vt:lpstr>
      <vt:lpstr>Improve Big Picture Usability</vt:lpstr>
      <vt:lpstr>PowerPoint Presentation</vt:lpstr>
      <vt:lpstr>Updated Menu structure</vt:lpstr>
      <vt:lpstr>Updated menu structure Training &amp; Certification</vt:lpstr>
      <vt:lpstr>Updated menu structure Implementation</vt:lpstr>
      <vt:lpstr>Updated menu structure SAFe Overview</vt:lpstr>
      <vt:lpstr>Updated menu structure SAFe Partners</vt:lpstr>
      <vt:lpstr>New Name for SAFe</vt:lpstr>
      <vt:lpstr>PowerPoint Presentation</vt:lpstr>
      <vt:lpstr>Configurable Framework</vt:lpstr>
      <vt:lpstr>PowerPoint Presentation</vt:lpstr>
      <vt:lpstr>PowerPoint Presentation</vt:lpstr>
      <vt:lpstr>PowerPoint Presentation</vt:lpstr>
      <vt:lpstr>PowerPoint Presentation</vt:lpstr>
      <vt:lpstr>Updated Spanning Palette</vt:lpstr>
      <vt:lpstr>The Spanning Palette is configuration specific.</vt:lpstr>
      <vt:lpstr>Continuous Delivery Pipeline</vt:lpstr>
      <vt:lpstr>PowerPoint Presentation</vt:lpstr>
      <vt:lpstr>PowerPoint Presentation</vt:lpstr>
      <vt:lpstr>Foster Innovation with the Lean Startup Cycle</vt:lpstr>
      <vt:lpstr>PowerPoint Presentation</vt:lpstr>
      <vt:lpstr>Continuous Exploration</vt:lpstr>
      <vt:lpstr>Continuous Integration </vt:lpstr>
      <vt:lpstr>Continuous Deployment </vt:lpstr>
      <vt:lpstr>Decouple Deployment From Release</vt:lpstr>
      <vt:lpstr>Decouple release elements from the total solution</vt:lpstr>
      <vt:lpstr>New Program Kanban</vt:lpstr>
      <vt:lpstr>Scalable DevOps</vt:lpstr>
      <vt:lpstr>What is DevOps?</vt:lpstr>
      <vt:lpstr>DevOps is IN the Value Stream</vt:lpstr>
      <vt:lpstr>A CALMR approach to DevOps</vt:lpstr>
      <vt:lpstr>DevOps is a Cultural shift first of all</vt:lpstr>
      <vt:lpstr>Automate the deployment process</vt:lpstr>
      <vt:lpstr>Focus on continuous Lean flow of value</vt:lpstr>
      <vt:lpstr>Measure everything</vt:lpstr>
      <vt:lpstr>Architect for “release-ability” and Recovery</vt:lpstr>
      <vt:lpstr>Lean UX</vt:lpstr>
      <vt:lpstr>Lean User Experience (UX)</vt:lpstr>
      <vt:lpstr>Features have an outcome hypothesis</vt:lpstr>
      <vt:lpstr>Implementation Roadmap</vt:lpstr>
      <vt:lpstr>PowerPoint Presentation</vt:lpstr>
      <vt:lpstr>SAFe Program Consultant</vt:lpstr>
      <vt:lpstr>PowerPoint Presentation</vt:lpstr>
      <vt:lpstr>11. Solution Train</vt:lpstr>
      <vt:lpstr>PowerPoint Presentation</vt:lpstr>
      <vt:lpstr>Value Stream level is now called the “Large Solutions” level</vt:lpstr>
      <vt:lpstr>Compliance</vt:lpstr>
      <vt:lpstr>Compliance</vt:lpstr>
      <vt:lpstr>Other important stuff</vt:lpstr>
      <vt:lpstr>Some changes on Team Level terminology</vt:lpstr>
      <vt:lpstr>Terminology changes</vt:lpstr>
    </vt:vector>
  </TitlesOfParts>
  <Manager/>
  <Company>Scaled Agile, Inc.</Company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SAFe® 4.5?</dc:title>
  <dc:subject/>
  <dc:creator>© Scaled Agile, Inc.</dc:creator>
  <cp:keywords/>
  <dc:description>© Scaled Agile, Inc.</dc:description>
  <cp:lastModifiedBy>Microsoft Office User</cp:lastModifiedBy>
  <cp:revision>148</cp:revision>
  <cp:lastPrinted>2017-05-12T14:26:56Z</cp:lastPrinted>
  <dcterms:created xsi:type="dcterms:W3CDTF">2016-07-19T22:15:22Z</dcterms:created>
  <dcterms:modified xsi:type="dcterms:W3CDTF">2017-06-21T18:14:04Z</dcterms:modified>
  <cp:category/>
</cp:coreProperties>
</file>